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77" r:id="rId4"/>
    <p:sldId id="278" r:id="rId5"/>
    <p:sldId id="274" r:id="rId6"/>
    <p:sldId id="275" r:id="rId7"/>
    <p:sldId id="279" r:id="rId8"/>
    <p:sldId id="282" r:id="rId9"/>
    <p:sldId id="281" r:id="rId10"/>
    <p:sldId id="287" r:id="rId11"/>
    <p:sldId id="288" r:id="rId12"/>
    <p:sldId id="283" r:id="rId13"/>
    <p:sldId id="289" r:id="rId14"/>
    <p:sldId id="290" r:id="rId15"/>
    <p:sldId id="291" r:id="rId16"/>
    <p:sldId id="280" r:id="rId17"/>
    <p:sldId id="285" r:id="rId18"/>
    <p:sldId id="286" r:id="rId19"/>
    <p:sldId id="284" r:id="rId20"/>
    <p:sldId id="265" r:id="rId21"/>
    <p:sldId id="270" r:id="rId22"/>
    <p:sldId id="271" r:id="rId23"/>
    <p:sldId id="272" r:id="rId24"/>
    <p:sldId id="273" r:id="rId25"/>
    <p:sldId id="259" r:id="rId26"/>
    <p:sldId id="262" r:id="rId2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Li" initials="EL" lastIdx="2" clrIdx="0">
    <p:extLst>
      <p:ext uri="{19B8F6BF-5375-455C-9EA6-DF929625EA0E}">
        <p15:presenceInfo xmlns:p15="http://schemas.microsoft.com/office/powerpoint/2012/main" userId="S::eric.li@kaikutek.com::98b6bc98-da5a-46c3-8885-02ca57d143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F5C"/>
    <a:srgbClr val="02101F"/>
    <a:srgbClr val="033047"/>
    <a:srgbClr val="021325"/>
    <a:srgbClr val="001B50"/>
    <a:srgbClr val="102D6E"/>
    <a:srgbClr val="09193D"/>
    <a:srgbClr val="00FFFF"/>
    <a:srgbClr val="F3FAFF"/>
    <a:srgbClr val="E1F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gif"/><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flip="none" rotWithShape="1">
          <a:gsLst>
            <a:gs pos="56000">
              <a:srgbClr val="000000"/>
            </a:gs>
            <a:gs pos="94000">
              <a:srgbClr val="005C71"/>
            </a:gs>
            <a:gs pos="80000">
              <a:srgbClr val="002060">
                <a:lumMod val="65000"/>
              </a:srgbClr>
            </a:gs>
            <a:gs pos="100000">
              <a:srgbClr val="00FFFF">
                <a:lumMod val="63000"/>
              </a:srgbClr>
            </a:gs>
          </a:gsLst>
          <a:lin ang="0" scaled="0"/>
          <a:tileRect/>
        </a:gradFill>
        <a:effectLst/>
      </p:bgPr>
    </p:bg>
    <p:spTree>
      <p:nvGrpSpPr>
        <p:cNvPr id="1" name=""/>
        <p:cNvGrpSpPr/>
        <p:nvPr/>
      </p:nvGrpSpPr>
      <p:grpSpPr>
        <a:xfrm>
          <a:off x="0" y="0"/>
          <a:ext cx="0" cy="0"/>
          <a:chOff x="0" y="0"/>
          <a:chExt cx="0" cy="0"/>
        </a:xfrm>
      </p:grpSpPr>
      <p:pic>
        <p:nvPicPr>
          <p:cNvPr id="13" name="Google Shape;10;p30"/>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flipH="1">
            <a:off x="7917460" y="-316356"/>
            <a:ext cx="4274540" cy="6858000"/>
          </a:xfrm>
          <a:prstGeom prst="rect">
            <a:avLst/>
          </a:prstGeom>
          <a:noFill/>
          <a:ln>
            <a:noFill/>
          </a:ln>
        </p:spPr>
      </p:pic>
      <p:pic>
        <p:nvPicPr>
          <p:cNvPr id="8" name="圖片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171" y="0"/>
            <a:ext cx="6594021" cy="6858000"/>
          </a:xfrm>
          <a:prstGeom prst="rect">
            <a:avLst/>
          </a:prstGeom>
          <a:gradFill>
            <a:gsLst>
              <a:gs pos="32000">
                <a:srgbClr val="000000"/>
              </a:gs>
              <a:gs pos="93000">
                <a:srgbClr val="001842"/>
              </a:gs>
              <a:gs pos="68000">
                <a:srgbClr val="002060">
                  <a:lumMod val="68000"/>
                </a:srgbClr>
              </a:gs>
              <a:gs pos="100000">
                <a:srgbClr val="00FFFF">
                  <a:lumMod val="63000"/>
                </a:srgbClr>
              </a:gs>
            </a:gsLst>
            <a:lin ang="0" scaled="1"/>
          </a:gradFill>
        </p:spPr>
      </p:pic>
      <p:grpSp>
        <p:nvGrpSpPr>
          <p:cNvPr id="12" name="群組 11"/>
          <p:cNvGrpSpPr/>
          <p:nvPr userDrawn="1"/>
        </p:nvGrpSpPr>
        <p:grpSpPr>
          <a:xfrm>
            <a:off x="9438300" y="193035"/>
            <a:ext cx="2060456" cy="546621"/>
            <a:chOff x="9740383" y="89834"/>
            <a:chExt cx="2284192" cy="615793"/>
          </a:xfrm>
        </p:grpSpPr>
        <p:pic>
          <p:nvPicPr>
            <p:cNvPr id="10" name="圖片 9"/>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9740384" y="266700"/>
              <a:ext cx="2284191" cy="438927"/>
            </a:xfrm>
            <a:prstGeom prst="rect">
              <a:avLst/>
            </a:prstGeom>
          </p:spPr>
        </p:pic>
        <p:pic>
          <p:nvPicPr>
            <p:cNvPr id="11" name="圖片 10"/>
            <p:cNvPicPr>
              <a:picLocks noChangeAspect="1"/>
            </p:cNvPicPr>
            <p:nvPr userDrawn="1"/>
          </p:nvPicPr>
          <p:blipFill rotWithShape="1">
            <a:blip r:embed="rId6" cstate="email">
              <a:extLst>
                <a:ext uri="{28A0092B-C50C-407E-A947-70E740481C1C}">
                  <a14:useLocalDpi xmlns:a14="http://schemas.microsoft.com/office/drawing/2010/main"/>
                </a:ext>
              </a:extLst>
            </a:blip>
            <a:srcRect b="71263"/>
            <a:stretch/>
          </p:blipFill>
          <p:spPr>
            <a:xfrm>
              <a:off x="9740383" y="89834"/>
              <a:ext cx="2284191" cy="176866"/>
            </a:xfrm>
            <a:prstGeom prst="rect">
              <a:avLst/>
            </a:prstGeom>
          </p:spPr>
        </p:pic>
      </p:grpSp>
      <p:sp>
        <p:nvSpPr>
          <p:cNvPr id="3" name="副標題 2"/>
          <p:cNvSpPr>
            <a:spLocks noGrp="1"/>
          </p:cNvSpPr>
          <p:nvPr>
            <p:ph type="subTitle" idx="1"/>
          </p:nvPr>
        </p:nvSpPr>
        <p:spPr>
          <a:xfrm>
            <a:off x="4838700" y="4968092"/>
            <a:ext cx="6642100" cy="1175079"/>
          </a:xfrm>
        </p:spPr>
        <p:txBody>
          <a:bodyPr anchor="ct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2" name="標題 1"/>
          <p:cNvSpPr>
            <a:spLocks noGrp="1"/>
          </p:cNvSpPr>
          <p:nvPr>
            <p:ph type="ctrTitle"/>
          </p:nvPr>
        </p:nvSpPr>
        <p:spPr>
          <a:xfrm>
            <a:off x="4533900" y="2304255"/>
            <a:ext cx="6946900" cy="2514874"/>
          </a:xfrm>
        </p:spPr>
        <p:txBody>
          <a:bodyPr anchor="ctr">
            <a:normAutofit/>
          </a:bodyPr>
          <a:lstStyle>
            <a:lvl1pPr algn="ctr">
              <a:defRPr sz="4800">
                <a:solidFill>
                  <a:schemeClr val="bg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15" name="文字方塊 14"/>
          <p:cNvSpPr txBox="1"/>
          <p:nvPr userDrawn="1"/>
        </p:nvSpPr>
        <p:spPr>
          <a:xfrm>
            <a:off x="116419" y="6414871"/>
            <a:ext cx="5961384" cy="384721"/>
          </a:xfrm>
          <a:prstGeom prst="rect">
            <a:avLst/>
          </a:prstGeom>
          <a:noFill/>
        </p:spPr>
        <p:txBody>
          <a:bodyPr wrap="square" rtlCol="0">
            <a:spAutoFit/>
          </a:bodyPr>
          <a:lstStyle/>
          <a:p>
            <a:r>
              <a:rPr lang="en-US" altLang="zh-TW" sz="1900" b="1" i="1" dirty="0">
                <a:solidFill>
                  <a:srgbClr val="00FFFF"/>
                </a:solidFill>
                <a:latin typeface="+mn-lt"/>
              </a:rPr>
              <a:t>Echoing the Future – Bridging the World</a:t>
            </a:r>
            <a:endParaRPr lang="zh-TW" altLang="en-US" sz="1900" b="1" i="1" dirty="0">
              <a:solidFill>
                <a:srgbClr val="00FFFF"/>
              </a:solidFill>
              <a:latin typeface="+mn-lt"/>
            </a:endParaRPr>
          </a:p>
        </p:txBody>
      </p:sp>
    </p:spTree>
    <p:extLst>
      <p:ext uri="{BB962C8B-B14F-4D97-AF65-F5344CB8AC3E}">
        <p14:creationId xmlns:p14="http://schemas.microsoft.com/office/powerpoint/2010/main" val="2673569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A3BAE79-A774-426C-9B0C-70AAD2A47DB0}" type="datetimeFigureOut">
              <a:rPr lang="zh-TW" altLang="en-US" smtClean="0"/>
              <a:t>2021/10/15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1147497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A3BAE79-A774-426C-9B0C-70AAD2A47DB0}" type="datetimeFigureOut">
              <a:rPr lang="zh-TW" altLang="en-US" smtClean="0"/>
              <a:t>2021/10/15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3539206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14" name="圖片 13"/>
          <p:cNvPicPr>
            <a:picLocks noChangeAspect="1"/>
          </p:cNvPicPr>
          <p:nvPr userDrawn="1"/>
        </p:nvPicPr>
        <p:blipFill rotWithShape="1">
          <a:blip r:embed="rId2" cstate="email">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81000" contrast="-100000"/>
                    </a14:imgEffect>
                  </a14:imgLayer>
                </a14:imgProps>
              </a:ext>
              <a:ext uri="{28A0092B-C50C-407E-A947-70E740481C1C}">
                <a14:useLocalDpi xmlns:a14="http://schemas.microsoft.com/office/drawing/2010/main"/>
              </a:ext>
            </a:extLst>
          </a:blip>
          <a:srcRect/>
          <a:stretch/>
        </p:blipFill>
        <p:spPr>
          <a:xfrm>
            <a:off x="10711542" y="-181429"/>
            <a:ext cx="1494972" cy="6858000"/>
          </a:xfrm>
          <a:prstGeom prst="rect">
            <a:avLst/>
          </a:prstGeom>
        </p:spPr>
      </p:pic>
      <p:sp>
        <p:nvSpPr>
          <p:cNvPr id="16" name="矩形 15"/>
          <p:cNvSpPr/>
          <p:nvPr userDrawn="1"/>
        </p:nvSpPr>
        <p:spPr>
          <a:xfrm>
            <a:off x="10711543" y="0"/>
            <a:ext cx="1480458" cy="6428398"/>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6299200"/>
            <a:ext cx="12192000" cy="558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userDrawn="1"/>
        </p:nvSpPr>
        <p:spPr>
          <a:xfrm>
            <a:off x="4158663" y="6563323"/>
            <a:ext cx="4170733" cy="230832"/>
          </a:xfrm>
          <a:prstGeom prst="rect">
            <a:avLst/>
          </a:prstGeom>
          <a:noFill/>
        </p:spPr>
        <p:txBody>
          <a:bodyPr wrap="square" rtlCol="0">
            <a:spAutoFit/>
          </a:bodyPr>
          <a:lstStyle/>
          <a:p>
            <a:pPr algn="ctr"/>
            <a:r>
              <a:rPr lang="en-US" altLang="zh-TW" sz="900" spc="0" baseline="0" dirty="0">
                <a:solidFill>
                  <a:schemeClr val="bg1"/>
                </a:solidFill>
              </a:rPr>
              <a:t>@Copyright 2021 </a:t>
            </a:r>
            <a:r>
              <a:rPr lang="en-US" altLang="zh-TW" sz="900" spc="0" baseline="0" dirty="0" err="1">
                <a:solidFill>
                  <a:schemeClr val="bg1"/>
                </a:solidFill>
              </a:rPr>
              <a:t>KaiKuTek</a:t>
            </a:r>
            <a:r>
              <a:rPr lang="en-US" altLang="zh-TW" sz="900" spc="0" baseline="0" dirty="0">
                <a:solidFill>
                  <a:schemeClr val="bg1"/>
                </a:solidFill>
              </a:rPr>
              <a:t> INC.. All Rights Reserved.</a:t>
            </a:r>
          </a:p>
        </p:txBody>
      </p:sp>
      <p:sp>
        <p:nvSpPr>
          <p:cNvPr id="10" name="文字方塊 9"/>
          <p:cNvSpPr txBox="1"/>
          <p:nvPr userDrawn="1"/>
        </p:nvSpPr>
        <p:spPr>
          <a:xfrm>
            <a:off x="7940789" y="6479252"/>
            <a:ext cx="3622675" cy="338554"/>
          </a:xfrm>
          <a:prstGeom prst="rect">
            <a:avLst/>
          </a:prstGeom>
          <a:noFill/>
        </p:spPr>
        <p:txBody>
          <a:bodyPr wrap="square" rtlCol="0">
            <a:spAutoFit/>
          </a:bodyPr>
          <a:lstStyle/>
          <a:p>
            <a:r>
              <a:rPr lang="en-US" altLang="zh-TW" sz="1600" i="1" dirty="0">
                <a:solidFill>
                  <a:srgbClr val="00FFFF"/>
                </a:solidFill>
              </a:rPr>
              <a:t>Echoing</a:t>
            </a:r>
            <a:r>
              <a:rPr lang="en-US" altLang="zh-TW" sz="1600" i="1" baseline="0" dirty="0">
                <a:solidFill>
                  <a:srgbClr val="00FFFF"/>
                </a:solidFill>
              </a:rPr>
              <a:t> the Future – Bridging the World</a:t>
            </a:r>
            <a:endParaRPr lang="zh-TW" altLang="en-US" sz="1600" i="1" dirty="0">
              <a:solidFill>
                <a:srgbClr val="00FFFF"/>
              </a:solidFill>
            </a:endParaRPr>
          </a:p>
        </p:txBody>
      </p:sp>
      <p:pic>
        <p:nvPicPr>
          <p:cNvPr id="11" name="圖片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6009" y="6378770"/>
            <a:ext cx="1420951" cy="374155"/>
          </a:xfrm>
          <a:prstGeom prst="rect">
            <a:avLst/>
          </a:prstGeom>
        </p:spPr>
      </p:pic>
      <p:sp>
        <p:nvSpPr>
          <p:cNvPr id="13" name="文字方塊 12"/>
          <p:cNvSpPr txBox="1"/>
          <p:nvPr userDrawn="1"/>
        </p:nvSpPr>
        <p:spPr>
          <a:xfrm>
            <a:off x="10121900" y="50800"/>
            <a:ext cx="1485106" cy="369332"/>
          </a:xfrm>
          <a:prstGeom prst="rect">
            <a:avLst/>
          </a:prstGeom>
          <a:noFill/>
        </p:spPr>
        <p:txBody>
          <a:bodyPr wrap="square" rtlCol="0">
            <a:spAutoFit/>
          </a:bodyPr>
          <a:lstStyle/>
          <a:p>
            <a:r>
              <a:rPr lang="en-US" altLang="zh-TW" b="1" i="1" dirty="0">
                <a:solidFill>
                  <a:srgbClr val="FF0000"/>
                </a:solidFill>
              </a:rPr>
              <a:t>Confidential</a:t>
            </a:r>
            <a:endParaRPr lang="zh-TW" altLang="en-US" b="1" i="1" dirty="0">
              <a:solidFill>
                <a:srgbClr val="FF0000"/>
              </a:solidFill>
            </a:endParaRPr>
          </a:p>
        </p:txBody>
      </p:sp>
      <p:pic>
        <p:nvPicPr>
          <p:cNvPr id="12" name="圖片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835421" y="6428398"/>
            <a:ext cx="1652759" cy="350385"/>
          </a:xfrm>
          <a:prstGeom prst="rect">
            <a:avLst/>
          </a:prstGeom>
        </p:spPr>
      </p:pic>
      <p:sp>
        <p:nvSpPr>
          <p:cNvPr id="15" name="文字方塊 14"/>
          <p:cNvSpPr txBox="1"/>
          <p:nvPr userDrawn="1"/>
        </p:nvSpPr>
        <p:spPr>
          <a:xfrm>
            <a:off x="2500313" y="6513512"/>
            <a:ext cx="442912" cy="276999"/>
          </a:xfrm>
          <a:prstGeom prst="rect">
            <a:avLst/>
          </a:prstGeom>
          <a:noFill/>
        </p:spPr>
        <p:txBody>
          <a:bodyPr wrap="square" rtlCol="0">
            <a:spAutoFit/>
          </a:bodyPr>
          <a:lstStyle/>
          <a:p>
            <a:r>
              <a:rPr lang="en-US" altLang="zh-TW" sz="1200" dirty="0">
                <a:solidFill>
                  <a:schemeClr val="bg1"/>
                </a:solidFill>
              </a:rPr>
              <a:t>‧</a:t>
            </a:r>
            <a:endParaRPr lang="zh-TW" altLang="en-US" sz="1200" dirty="0">
              <a:solidFill>
                <a:schemeClr val="bg1"/>
              </a:solidFill>
            </a:endParaRPr>
          </a:p>
        </p:txBody>
      </p:sp>
      <p:sp>
        <p:nvSpPr>
          <p:cNvPr id="2" name="標題 1"/>
          <p:cNvSpPr>
            <a:spLocks noGrp="1"/>
          </p:cNvSpPr>
          <p:nvPr>
            <p:ph type="title"/>
          </p:nvPr>
        </p:nvSpPr>
        <p:spPr>
          <a:xfrm>
            <a:off x="838200" y="365125"/>
            <a:ext cx="10515600" cy="941161"/>
          </a:xfrm>
        </p:spPr>
        <p:txBody>
          <a:bodyPr/>
          <a:lstStyle>
            <a:lvl1pPr>
              <a:defRPr>
                <a:latin typeface="+mn-lt"/>
              </a:defRPr>
            </a:lvl1pPr>
          </a:lstStyle>
          <a:p>
            <a:r>
              <a:rPr lang="zh-TW" altLang="en-US" dirty="0"/>
              <a:t>按一下以編輯母片標題樣式</a:t>
            </a:r>
          </a:p>
        </p:txBody>
      </p:sp>
      <p:sp>
        <p:nvSpPr>
          <p:cNvPr id="3" name="內容版面配置區 2"/>
          <p:cNvSpPr>
            <a:spLocks noGrp="1"/>
          </p:cNvSpPr>
          <p:nvPr>
            <p:ph idx="1"/>
          </p:nvPr>
        </p:nvSpPr>
        <p:spPr>
          <a:xfrm>
            <a:off x="838200" y="1407886"/>
            <a:ext cx="10515600" cy="476907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286030585"/>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圖片 4"/>
          <p:cNvPicPr>
            <a:picLocks noChangeAspect="1"/>
          </p:cNvPicPr>
          <p:nvPr userDrawn="1"/>
        </p:nvPicPr>
        <p:blipFill rotWithShape="1">
          <a:blip r:embed="rId2" cstate="email">
            <a:extLst>
              <a:ext uri="{28A0092B-C50C-407E-A947-70E740481C1C}">
                <a14:useLocalDpi xmlns:a14="http://schemas.microsoft.com/office/drawing/2010/main"/>
              </a:ext>
            </a:extLst>
          </a:blip>
          <a:srcRect t="38903"/>
          <a:stretch/>
        </p:blipFill>
        <p:spPr>
          <a:xfrm flipH="1">
            <a:off x="3990699" y="0"/>
            <a:ext cx="8201301" cy="1263242"/>
          </a:xfrm>
          <a:prstGeom prst="rect">
            <a:avLst/>
          </a:prstGeom>
        </p:spPr>
      </p:pic>
      <p:grpSp>
        <p:nvGrpSpPr>
          <p:cNvPr id="6" name="群組 5"/>
          <p:cNvGrpSpPr/>
          <p:nvPr userDrawn="1"/>
        </p:nvGrpSpPr>
        <p:grpSpPr>
          <a:xfrm>
            <a:off x="-1" y="0"/>
            <a:ext cx="4556034" cy="6858000"/>
            <a:chOff x="-1" y="0"/>
            <a:chExt cx="4223657" cy="6858000"/>
          </a:xfrm>
        </p:grpSpPr>
        <p:pic>
          <p:nvPicPr>
            <p:cNvPr id="7" name="圖片 6"/>
            <p:cNvPicPr>
              <a:picLocks noChangeAspect="1"/>
            </p:cNvPicPr>
            <p:nvPr userDrawn="1"/>
          </p:nvPicPr>
          <p:blipFill rotWithShape="1">
            <a:blip r:embed="rId3" cstate="email">
              <a:extLst>
                <a:ext uri="{28A0092B-C50C-407E-A947-70E740481C1C}">
                  <a14:useLocalDpi xmlns:a14="http://schemas.microsoft.com/office/drawing/2010/main"/>
                </a:ext>
              </a:extLst>
            </a:blip>
            <a:srcRect b="7122"/>
            <a:stretch/>
          </p:blipFill>
          <p:spPr>
            <a:xfrm rot="5400000">
              <a:off x="-1317172" y="1317172"/>
              <a:ext cx="6858000" cy="4223656"/>
            </a:xfrm>
            <a:prstGeom prst="rect">
              <a:avLst/>
            </a:prstGeom>
          </p:spPr>
        </p:pic>
        <p:sp>
          <p:nvSpPr>
            <p:cNvPr id="8" name="矩形 7"/>
            <p:cNvSpPr/>
            <p:nvPr userDrawn="1"/>
          </p:nvSpPr>
          <p:spPr>
            <a:xfrm>
              <a:off x="-1" y="0"/>
              <a:ext cx="4223657" cy="6858000"/>
            </a:xfrm>
            <a:prstGeom prst="rect">
              <a:avLst/>
            </a:prstGeom>
            <a:solidFill>
              <a:srgbClr val="00206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標題 1"/>
          <p:cNvSpPr>
            <a:spLocks noGrp="1"/>
          </p:cNvSpPr>
          <p:nvPr>
            <p:ph type="title"/>
          </p:nvPr>
        </p:nvSpPr>
        <p:spPr>
          <a:xfrm>
            <a:off x="4862286" y="2624431"/>
            <a:ext cx="7166201" cy="1325563"/>
          </a:xfrm>
        </p:spPr>
        <p:txBody>
          <a:bodyPr/>
          <a:lstStyle>
            <a:lvl1pPr>
              <a:defRPr b="1">
                <a:latin typeface="Candara" panose="020E0502030303020204" pitchFamily="34" charset="0"/>
              </a:defRPr>
            </a:lvl1pPr>
          </a:lstStyle>
          <a:p>
            <a:r>
              <a:rPr lang="zh-TW" altLang="en-US" dirty="0"/>
              <a:t>按一下以編輯母片標題樣式</a:t>
            </a:r>
          </a:p>
        </p:txBody>
      </p:sp>
      <p:sp>
        <p:nvSpPr>
          <p:cNvPr id="10" name="文字方塊 9"/>
          <p:cNvSpPr txBox="1"/>
          <p:nvPr userDrawn="1"/>
        </p:nvSpPr>
        <p:spPr>
          <a:xfrm>
            <a:off x="4556033" y="6595873"/>
            <a:ext cx="3201127" cy="200055"/>
          </a:xfrm>
          <a:prstGeom prst="rect">
            <a:avLst/>
          </a:prstGeom>
          <a:noFill/>
        </p:spPr>
        <p:txBody>
          <a:bodyPr wrap="square" rtlCol="0">
            <a:spAutoFit/>
          </a:bodyPr>
          <a:lstStyle/>
          <a:p>
            <a:r>
              <a:rPr lang="en-US" altLang="zh-TW" sz="700" dirty="0">
                <a:solidFill>
                  <a:schemeClr val="tx1">
                    <a:lumMod val="95000"/>
                    <a:lumOff val="5000"/>
                  </a:schemeClr>
                </a:solidFill>
              </a:rPr>
              <a:t>@Copyright 2021 JMicron Technology Corp &amp; </a:t>
            </a:r>
            <a:r>
              <a:rPr lang="en-US" altLang="zh-TW" sz="700" dirty="0" err="1">
                <a:solidFill>
                  <a:schemeClr val="tx1">
                    <a:lumMod val="95000"/>
                    <a:lumOff val="5000"/>
                  </a:schemeClr>
                </a:solidFill>
              </a:rPr>
              <a:t>KaiKuTek</a:t>
            </a:r>
            <a:r>
              <a:rPr lang="en-US" altLang="zh-TW" sz="700" dirty="0">
                <a:solidFill>
                  <a:schemeClr val="tx1">
                    <a:lumMod val="95000"/>
                    <a:lumOff val="5000"/>
                  </a:schemeClr>
                </a:solidFill>
              </a:rPr>
              <a:t> INC.</a:t>
            </a:r>
            <a:r>
              <a:rPr lang="en-US" altLang="zh-TW" sz="700" baseline="0" dirty="0">
                <a:solidFill>
                  <a:schemeClr val="tx1">
                    <a:lumMod val="95000"/>
                    <a:lumOff val="5000"/>
                  </a:schemeClr>
                </a:solidFill>
              </a:rPr>
              <a:t>. All Rights Reserved.</a:t>
            </a:r>
            <a:endParaRPr lang="zh-TW" altLang="en-US" sz="700" dirty="0">
              <a:solidFill>
                <a:schemeClr val="tx1">
                  <a:lumMod val="95000"/>
                  <a:lumOff val="5000"/>
                </a:schemeClr>
              </a:solidFill>
            </a:endParaRPr>
          </a:p>
        </p:txBody>
      </p:sp>
      <p:pic>
        <p:nvPicPr>
          <p:cNvPr id="14" name="圖片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2598" y="179986"/>
            <a:ext cx="1741814" cy="458642"/>
          </a:xfrm>
          <a:prstGeom prst="rect">
            <a:avLst/>
          </a:prstGeom>
        </p:spPr>
      </p:pic>
      <p:sp>
        <p:nvSpPr>
          <p:cNvPr id="16" name="文字方塊 15"/>
          <p:cNvSpPr txBox="1"/>
          <p:nvPr userDrawn="1"/>
        </p:nvSpPr>
        <p:spPr>
          <a:xfrm>
            <a:off x="7984331" y="6502112"/>
            <a:ext cx="3622675" cy="338554"/>
          </a:xfrm>
          <a:prstGeom prst="rect">
            <a:avLst/>
          </a:prstGeom>
          <a:noFill/>
        </p:spPr>
        <p:txBody>
          <a:bodyPr wrap="square" rtlCol="0">
            <a:spAutoFit/>
          </a:bodyPr>
          <a:lstStyle/>
          <a:p>
            <a:r>
              <a:rPr lang="en-US" altLang="zh-TW" sz="1600" i="1" dirty="0">
                <a:solidFill>
                  <a:srgbClr val="102D6E"/>
                </a:solidFill>
              </a:rPr>
              <a:t>Echoing</a:t>
            </a:r>
            <a:r>
              <a:rPr lang="en-US" altLang="zh-TW" sz="1600" i="1" baseline="0" dirty="0">
                <a:solidFill>
                  <a:srgbClr val="102D6E"/>
                </a:solidFill>
              </a:rPr>
              <a:t> the Future – Bridging the World</a:t>
            </a:r>
            <a:endParaRPr lang="zh-TW" altLang="en-US" sz="1600" i="1" dirty="0">
              <a:solidFill>
                <a:srgbClr val="102D6E"/>
              </a:solidFill>
            </a:endParaRPr>
          </a:p>
        </p:txBody>
      </p:sp>
    </p:spTree>
    <p:extLst>
      <p:ext uri="{BB962C8B-B14F-4D97-AF65-F5344CB8AC3E}">
        <p14:creationId xmlns:p14="http://schemas.microsoft.com/office/powerpoint/2010/main" val="2571324292"/>
      </p:ext>
    </p:extLst>
  </p:cSld>
  <p:clrMapOvr>
    <a:masterClrMapping/>
  </p:clrMapOvr>
  <p:extLst>
    <p:ext uri="{DCECCB84-F9BA-43D5-87BE-67443E8EF086}">
      <p15:sldGuideLst xmlns:p15="http://schemas.microsoft.com/office/powerpoint/2012/main">
        <p15:guide id="1" orient="horz" pos="424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pic>
        <p:nvPicPr>
          <p:cNvPr id="4" name="圖片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4567096" cy="6858000"/>
          </a:xfrm>
          <a:prstGeom prst="rect">
            <a:avLst/>
          </a:prstGeom>
        </p:spPr>
      </p:pic>
      <p:pic>
        <p:nvPicPr>
          <p:cNvPr id="9" name="圖片 8"/>
          <p:cNvPicPr>
            <a:picLocks noChangeAspect="1"/>
          </p:cNvPicPr>
          <p:nvPr userDrawn="1"/>
        </p:nvPicPr>
        <p:blipFill rotWithShape="1">
          <a:blip r:embed="rId3" cstate="email">
            <a:extLst>
              <a:ext uri="{28A0092B-C50C-407E-A947-70E740481C1C}">
                <a14:useLocalDpi xmlns:a14="http://schemas.microsoft.com/office/drawing/2010/main"/>
              </a:ext>
            </a:extLst>
          </a:blip>
          <a:srcRect t="38903"/>
          <a:stretch/>
        </p:blipFill>
        <p:spPr>
          <a:xfrm flipH="1">
            <a:off x="3990699" y="0"/>
            <a:ext cx="8201301" cy="1263242"/>
          </a:xfrm>
          <a:prstGeom prst="rect">
            <a:avLst/>
          </a:prstGeom>
        </p:spPr>
      </p:pic>
      <p:sp>
        <p:nvSpPr>
          <p:cNvPr id="10" name="矩形 9"/>
          <p:cNvSpPr/>
          <p:nvPr userDrawn="1"/>
        </p:nvSpPr>
        <p:spPr>
          <a:xfrm>
            <a:off x="13797" y="0"/>
            <a:ext cx="4553298" cy="6858000"/>
          </a:xfrm>
          <a:prstGeom prst="rect">
            <a:avLst/>
          </a:prstGeom>
          <a:solidFill>
            <a:srgbClr val="001F5C">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userDrawn="1"/>
        </p:nvSpPr>
        <p:spPr>
          <a:xfrm>
            <a:off x="5153479" y="6595872"/>
            <a:ext cx="2875302" cy="230832"/>
          </a:xfrm>
          <a:prstGeom prst="rect">
            <a:avLst/>
          </a:prstGeom>
          <a:noFill/>
        </p:spPr>
        <p:txBody>
          <a:bodyPr wrap="square" rtlCol="0">
            <a:spAutoFit/>
          </a:bodyPr>
          <a:lstStyle/>
          <a:p>
            <a:r>
              <a:rPr lang="en-US" altLang="zh-TW" sz="900" dirty="0">
                <a:solidFill>
                  <a:schemeClr val="tx1">
                    <a:lumMod val="95000"/>
                    <a:lumOff val="5000"/>
                  </a:schemeClr>
                </a:solidFill>
              </a:rPr>
              <a:t>@Copyright 2021 </a:t>
            </a:r>
            <a:r>
              <a:rPr lang="en-US" altLang="zh-TW" sz="900" baseline="0" dirty="0">
                <a:solidFill>
                  <a:schemeClr val="tx1">
                    <a:lumMod val="95000"/>
                    <a:lumOff val="5000"/>
                  </a:schemeClr>
                </a:solidFill>
              </a:rPr>
              <a:t> </a:t>
            </a:r>
            <a:r>
              <a:rPr lang="en-US" altLang="zh-TW" sz="900" dirty="0" err="1">
                <a:solidFill>
                  <a:schemeClr val="tx1">
                    <a:lumMod val="95000"/>
                    <a:lumOff val="5000"/>
                  </a:schemeClr>
                </a:solidFill>
              </a:rPr>
              <a:t>KaiKuTeK</a:t>
            </a:r>
            <a:r>
              <a:rPr lang="en-US" altLang="zh-TW" sz="900" dirty="0">
                <a:solidFill>
                  <a:schemeClr val="tx1">
                    <a:lumMod val="95000"/>
                    <a:lumOff val="5000"/>
                  </a:schemeClr>
                </a:solidFill>
              </a:rPr>
              <a:t> INC.</a:t>
            </a:r>
            <a:r>
              <a:rPr lang="en-US" altLang="zh-TW" sz="900" baseline="0" dirty="0">
                <a:solidFill>
                  <a:schemeClr val="tx1">
                    <a:lumMod val="95000"/>
                    <a:lumOff val="5000"/>
                  </a:schemeClr>
                </a:solidFill>
              </a:rPr>
              <a:t>. All Rights Reserved.</a:t>
            </a:r>
            <a:endParaRPr lang="zh-TW" altLang="en-US" sz="900" dirty="0">
              <a:solidFill>
                <a:schemeClr val="tx1">
                  <a:lumMod val="95000"/>
                  <a:lumOff val="5000"/>
                </a:schemeClr>
              </a:solidFill>
            </a:endParaRPr>
          </a:p>
        </p:txBody>
      </p:sp>
      <p:sp>
        <p:nvSpPr>
          <p:cNvPr id="14" name="文字方塊 13"/>
          <p:cNvSpPr txBox="1"/>
          <p:nvPr userDrawn="1"/>
        </p:nvSpPr>
        <p:spPr>
          <a:xfrm>
            <a:off x="7984331" y="6502112"/>
            <a:ext cx="3622675" cy="338554"/>
          </a:xfrm>
          <a:prstGeom prst="rect">
            <a:avLst/>
          </a:prstGeom>
          <a:noFill/>
        </p:spPr>
        <p:txBody>
          <a:bodyPr wrap="square" rtlCol="0">
            <a:spAutoFit/>
          </a:bodyPr>
          <a:lstStyle/>
          <a:p>
            <a:r>
              <a:rPr lang="en-US" altLang="zh-TW" sz="1600" i="1" dirty="0">
                <a:solidFill>
                  <a:srgbClr val="102D6E"/>
                </a:solidFill>
              </a:rPr>
              <a:t>Echoing</a:t>
            </a:r>
            <a:r>
              <a:rPr lang="en-US" altLang="zh-TW" sz="1600" i="1" baseline="0" dirty="0">
                <a:solidFill>
                  <a:srgbClr val="102D6E"/>
                </a:solidFill>
              </a:rPr>
              <a:t> the Future – Bridging the World</a:t>
            </a:r>
            <a:endParaRPr lang="zh-TW" altLang="en-US" sz="1600" i="1" dirty="0">
              <a:solidFill>
                <a:srgbClr val="102D6E"/>
              </a:solidFill>
            </a:endParaRPr>
          </a:p>
        </p:txBody>
      </p:sp>
      <p:sp>
        <p:nvSpPr>
          <p:cNvPr id="2" name="標題 1"/>
          <p:cNvSpPr>
            <a:spLocks noGrp="1"/>
          </p:cNvSpPr>
          <p:nvPr>
            <p:ph type="title"/>
          </p:nvPr>
        </p:nvSpPr>
        <p:spPr>
          <a:xfrm>
            <a:off x="687388" y="2624137"/>
            <a:ext cx="3932237" cy="1600200"/>
          </a:xfrm>
        </p:spPr>
        <p:txBody>
          <a:bodyPr anchor="ctr"/>
          <a:lstStyle>
            <a:lvl1pPr>
              <a:defRPr sz="3200">
                <a:solidFill>
                  <a:schemeClr val="bg1"/>
                </a:solidFill>
              </a:defRPr>
            </a:lvl1pPr>
          </a:lstStyle>
          <a:p>
            <a:r>
              <a:rPr lang="zh-TW" altLang="en-US"/>
              <a:t>按一下以編輯母片標題樣式</a:t>
            </a:r>
          </a:p>
        </p:txBody>
      </p:sp>
      <p:sp>
        <p:nvSpPr>
          <p:cNvPr id="3" name="內容版面配置區 2"/>
          <p:cNvSpPr>
            <a:spLocks noGrp="1"/>
          </p:cNvSpPr>
          <p:nvPr>
            <p:ph idx="1"/>
          </p:nvPr>
        </p:nvSpPr>
        <p:spPr>
          <a:xfrm>
            <a:off x="5619750" y="1352550"/>
            <a:ext cx="5735638" cy="3962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15" name="圖片 1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13101" y="266700"/>
            <a:ext cx="1794079" cy="377244"/>
          </a:xfrm>
          <a:prstGeom prst="rect">
            <a:avLst/>
          </a:prstGeom>
        </p:spPr>
      </p:pic>
      <p:pic>
        <p:nvPicPr>
          <p:cNvPr id="16" name="圖片 1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79248" y="224256"/>
            <a:ext cx="1703040" cy="385890"/>
          </a:xfrm>
          <a:prstGeom prst="rect">
            <a:avLst/>
          </a:prstGeom>
        </p:spPr>
      </p:pic>
      <p:sp>
        <p:nvSpPr>
          <p:cNvPr id="17" name="文字方塊 16"/>
          <p:cNvSpPr txBox="1"/>
          <p:nvPr userDrawn="1"/>
        </p:nvSpPr>
        <p:spPr>
          <a:xfrm>
            <a:off x="2043113" y="328612"/>
            <a:ext cx="442912" cy="276999"/>
          </a:xfrm>
          <a:prstGeom prst="rect">
            <a:avLst/>
          </a:prstGeom>
          <a:noFill/>
        </p:spPr>
        <p:txBody>
          <a:bodyPr wrap="square" rtlCol="0">
            <a:spAutoFit/>
          </a:bodyPr>
          <a:lstStyle/>
          <a:p>
            <a:r>
              <a:rPr lang="en-US" altLang="zh-TW" sz="1200" dirty="0">
                <a:solidFill>
                  <a:schemeClr val="bg1"/>
                </a:solidFill>
              </a:rPr>
              <a:t>‧</a:t>
            </a:r>
            <a:endParaRPr lang="zh-TW" altLang="en-US" sz="1200" dirty="0">
              <a:solidFill>
                <a:schemeClr val="bg1"/>
              </a:solidFill>
            </a:endParaRPr>
          </a:p>
        </p:txBody>
      </p:sp>
    </p:spTree>
    <p:extLst>
      <p:ext uri="{BB962C8B-B14F-4D97-AF65-F5344CB8AC3E}">
        <p14:creationId xmlns:p14="http://schemas.microsoft.com/office/powerpoint/2010/main" val="3262791472"/>
      </p:ext>
    </p:extLst>
  </p:cSld>
  <p:clrMapOvr>
    <a:masterClrMapping/>
  </p:clrMapOvr>
  <p:extLst>
    <p:ext uri="{DCECCB84-F9BA-43D5-87BE-67443E8EF086}">
      <p15:sldGuideLst xmlns:p15="http://schemas.microsoft.com/office/powerpoint/2012/main">
        <p15:guide id="1" orient="horz" pos="391" userDrawn="1">
          <p15:clr>
            <a:srgbClr val="FBAE40"/>
          </p15:clr>
        </p15:guide>
        <p15:guide id="2" pos="286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pic>
        <p:nvPicPr>
          <p:cNvPr id="7" name="圖片 6"/>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1000" contrast="17000"/>
                    </a14:imgEffect>
                  </a14:imgLayer>
                </a14:imgProps>
              </a:ext>
              <a:ext uri="{28A0092B-C50C-407E-A947-70E740481C1C}">
                <a14:useLocalDpi xmlns:a14="http://schemas.microsoft.com/office/drawing/2010/main"/>
              </a:ext>
            </a:extLst>
          </a:blip>
          <a:srcRect l="1807" b="5210"/>
          <a:stretch/>
        </p:blipFill>
        <p:spPr>
          <a:xfrm>
            <a:off x="0" y="0"/>
            <a:ext cx="12189632" cy="6858000"/>
          </a:xfrm>
          <a:prstGeom prst="rect">
            <a:avLst/>
          </a:prstGeom>
        </p:spPr>
      </p:pic>
      <p:sp>
        <p:nvSpPr>
          <p:cNvPr id="8" name="文字方塊 7"/>
          <p:cNvSpPr txBox="1"/>
          <p:nvPr userDrawn="1"/>
        </p:nvSpPr>
        <p:spPr>
          <a:xfrm>
            <a:off x="8331200" y="3971487"/>
            <a:ext cx="3661952" cy="1415772"/>
          </a:xfrm>
          <a:prstGeom prst="rect">
            <a:avLst/>
          </a:prstGeom>
          <a:noFill/>
        </p:spPr>
        <p:txBody>
          <a:bodyPr wrap="square" rtlCol="0">
            <a:spAutoFit/>
          </a:bodyPr>
          <a:lstStyle/>
          <a:p>
            <a:pPr algn="ctr"/>
            <a:r>
              <a:rPr lang="en-US" altLang="zh-TW" sz="5400" b="1" dirty="0">
                <a:solidFill>
                  <a:schemeClr val="bg1"/>
                </a:solidFill>
                <a:latin typeface="+mn-lt"/>
              </a:rPr>
              <a:t>Thank You</a:t>
            </a:r>
            <a:r>
              <a:rPr lang="en-US" altLang="zh-TW" sz="5400" b="1" baseline="0" dirty="0">
                <a:solidFill>
                  <a:schemeClr val="bg1"/>
                </a:solidFill>
                <a:latin typeface="+mn-lt"/>
              </a:rPr>
              <a:t>!</a:t>
            </a:r>
          </a:p>
          <a:p>
            <a:pPr algn="ctr"/>
            <a:endParaRPr lang="en-US" altLang="zh-TW" sz="1100" b="0" baseline="0" dirty="0">
              <a:solidFill>
                <a:schemeClr val="bg1"/>
              </a:solidFill>
              <a:latin typeface="+mj-lt"/>
            </a:endParaRPr>
          </a:p>
          <a:p>
            <a:pPr algn="ctr"/>
            <a:r>
              <a:rPr lang="en-US" altLang="zh-TW" sz="1800" b="0" baseline="0" dirty="0">
                <a:solidFill>
                  <a:schemeClr val="bg1"/>
                </a:solidFill>
                <a:latin typeface="+mj-lt"/>
              </a:rPr>
              <a:t>www.kaikutek.com</a:t>
            </a:r>
            <a:endParaRPr lang="zh-TW" altLang="en-US" sz="1600" b="0" dirty="0">
              <a:solidFill>
                <a:schemeClr val="bg1"/>
              </a:solidFill>
              <a:latin typeface="+mj-lt"/>
            </a:endParaRPr>
          </a:p>
        </p:txBody>
      </p:sp>
      <p:grpSp>
        <p:nvGrpSpPr>
          <p:cNvPr id="9" name="群組 8"/>
          <p:cNvGrpSpPr/>
          <p:nvPr userDrawn="1"/>
        </p:nvGrpSpPr>
        <p:grpSpPr>
          <a:xfrm>
            <a:off x="8331200" y="1159207"/>
            <a:ext cx="3661954" cy="908311"/>
            <a:chOff x="9740383" y="89834"/>
            <a:chExt cx="2284192" cy="615793"/>
          </a:xfrm>
        </p:grpSpPr>
        <p:pic>
          <p:nvPicPr>
            <p:cNvPr id="10" name="圖片 9"/>
            <p:cNvPicPr>
              <a:picLocks noChangeAspect="1"/>
            </p:cNvPicPr>
            <p:nvPr userDrawn="1"/>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9740384" y="266700"/>
              <a:ext cx="2284191" cy="438927"/>
            </a:xfrm>
            <a:prstGeom prst="rect">
              <a:avLst/>
            </a:prstGeom>
          </p:spPr>
        </p:pic>
        <p:pic>
          <p:nvPicPr>
            <p:cNvPr id="11" name="圖片 10"/>
            <p:cNvPicPr>
              <a:picLocks noChangeAspect="1"/>
            </p:cNvPicPr>
            <p:nvPr userDrawn="1"/>
          </p:nvPicPr>
          <p:blipFill rotWithShape="1">
            <a:blip r:embed="rId6" cstate="email">
              <a:extLst>
                <a:ext uri="{28A0092B-C50C-407E-A947-70E740481C1C}">
                  <a14:useLocalDpi xmlns:a14="http://schemas.microsoft.com/office/drawing/2010/main"/>
                </a:ext>
              </a:extLst>
            </a:blip>
            <a:srcRect b="71263"/>
            <a:stretch/>
          </p:blipFill>
          <p:spPr>
            <a:xfrm>
              <a:off x="9740383" y="89834"/>
              <a:ext cx="2284191" cy="176866"/>
            </a:xfrm>
            <a:prstGeom prst="rect">
              <a:avLst/>
            </a:prstGeom>
          </p:spPr>
        </p:pic>
      </p:grpSp>
    </p:spTree>
    <p:extLst>
      <p:ext uri="{BB962C8B-B14F-4D97-AF65-F5344CB8AC3E}">
        <p14:creationId xmlns:p14="http://schemas.microsoft.com/office/powerpoint/2010/main" val="1518983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1A3BAE79-A774-426C-9B0C-70AAD2A47DB0}" type="datetimeFigureOut">
              <a:rPr lang="zh-TW" altLang="en-US" smtClean="0"/>
              <a:t>2021/10/15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2793811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1A3BAE79-A774-426C-9B0C-70AAD2A47DB0}" type="datetimeFigureOut">
              <a:rPr lang="zh-TW" altLang="en-US" smtClean="0"/>
              <a:t>2021/10/15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1094128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1A3BAE79-A774-426C-9B0C-70AAD2A47DB0}" type="datetimeFigureOut">
              <a:rPr lang="zh-TW" altLang="en-US" smtClean="0"/>
              <a:t>2021/10/15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224085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1A3BAE79-A774-426C-9B0C-70AAD2A47DB0}" type="datetimeFigureOut">
              <a:rPr lang="zh-TW" altLang="en-US" smtClean="0"/>
              <a:t>2021/10/15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587355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3BAE79-A774-426C-9B0C-70AAD2A47DB0}" type="datetimeFigureOut">
              <a:rPr lang="zh-TW" altLang="en-US" smtClean="0"/>
              <a:t>2021/10/15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1D763-AF9B-42E5-8942-3944FA66BC0A}" type="slidenum">
              <a:rPr lang="zh-TW" altLang="en-US" smtClean="0"/>
              <a:t>‹#›</a:t>
            </a:fld>
            <a:endParaRPr lang="zh-TW" altLang="en-US"/>
          </a:p>
        </p:txBody>
      </p:sp>
    </p:spTree>
    <p:extLst>
      <p:ext uri="{BB962C8B-B14F-4D97-AF65-F5344CB8AC3E}">
        <p14:creationId xmlns:p14="http://schemas.microsoft.com/office/powerpoint/2010/main" val="586822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1" r:id="rId5"/>
    <p:sldLayoutId id="2147483652" r:id="rId6"/>
    <p:sldLayoutId id="2147483653" r:id="rId7"/>
    <p:sldLayoutId id="2147483654"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192.168.1.133/KKT_Python_Module/KKT_Module_Exampl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345497" y="2095500"/>
            <a:ext cx="7135303" cy="2667000"/>
          </a:xfrm>
        </p:spPr>
        <p:txBody>
          <a:bodyPr/>
          <a:lstStyle/>
          <a:p>
            <a:r>
              <a:rPr lang="en-US" altLang="zh-TW" dirty="0">
                <a:latin typeface="Arial" panose="020B0604020202020204" pitchFamily="34" charset="0"/>
              </a:rPr>
              <a:t>KKT Module user guide</a:t>
            </a:r>
            <a:endParaRPr lang="zh-TW" altLang="en-US" dirty="0">
              <a:latin typeface="Arial" panose="020B0604020202020204" pitchFamily="34" charset="0"/>
            </a:endParaRPr>
          </a:p>
        </p:txBody>
      </p:sp>
      <p:sp>
        <p:nvSpPr>
          <p:cNvPr id="3" name="副標題 2"/>
          <p:cNvSpPr>
            <a:spLocks noGrp="1"/>
          </p:cNvSpPr>
          <p:nvPr>
            <p:ph type="subTitle" idx="1"/>
          </p:nvPr>
        </p:nvSpPr>
        <p:spPr>
          <a:xfrm>
            <a:off x="4412609" y="4968092"/>
            <a:ext cx="7068191" cy="1175079"/>
          </a:xfrm>
        </p:spPr>
        <p:txBody>
          <a:bodyPr/>
          <a:lstStyle/>
          <a:p>
            <a:r>
              <a:rPr lang="en-US" altLang="zh-TW" dirty="0">
                <a:latin typeface="Arial" panose="020B0604020202020204" pitchFamily="34" charset="0"/>
                <a:ea typeface="微軟正黑體" panose="020B0604030504040204" pitchFamily="34" charset="-120"/>
              </a:rPr>
              <a:t>2021/10/13</a:t>
            </a:r>
            <a:endParaRPr lang="zh-TW" altLang="en-US"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2547735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err="1">
                <a:latin typeface="Yu Gothic UI" panose="020B0500000000000000" pitchFamily="34" charset="-128"/>
                <a:ea typeface="Yu Gothic UI" panose="020B0500000000000000" pitchFamily="34" charset="-128"/>
              </a:rPr>
              <a:t>SettingProcess</a:t>
            </a:r>
            <a:endParaRPr lang="en-US" altLang="zh-TW" sz="1600"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SettingProccess.py</a:t>
            </a:r>
          </a:p>
          <a:p>
            <a:pPr lvl="1"/>
            <a:endParaRPr lang="en-US" altLang="zh-TW" sz="1400" dirty="0">
              <a:latin typeface="Yu Gothic UI" panose="020B0500000000000000" pitchFamily="34" charset="-128"/>
              <a:ea typeface="Yu Gothic UI" panose="020B0500000000000000" pitchFamily="34" charset="-128"/>
            </a:endParaRPr>
          </a:p>
          <a:p>
            <a:pPr marL="1371600" lvl="3" indent="0">
              <a:buNone/>
            </a:pPr>
            <a:endParaRPr lang="en-US" altLang="zh-TW" sz="10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sp>
        <p:nvSpPr>
          <p:cNvPr id="9" name="文字方塊 8">
            <a:extLst>
              <a:ext uri="{FF2B5EF4-FFF2-40B4-BE49-F238E27FC236}">
                <a16:creationId xmlns:a16="http://schemas.microsoft.com/office/drawing/2014/main" id="{71348810-395B-4DF5-8CBF-8A3310A9A067}"/>
              </a:ext>
            </a:extLst>
          </p:cNvPr>
          <p:cNvSpPr txBox="1"/>
          <p:nvPr/>
        </p:nvSpPr>
        <p:spPr>
          <a:xfrm>
            <a:off x="838200" y="2192338"/>
            <a:ext cx="10168156" cy="3487010"/>
          </a:xfrm>
          <a:prstGeom prst="rect">
            <a:avLst/>
          </a:prstGeom>
          <a:noFill/>
        </p:spPr>
        <p:txBody>
          <a:bodyPr wrap="square" numCol="2" rtlCol="0">
            <a:spAutoFit/>
          </a:bodyPr>
          <a:lstStyle/>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ProcessComponent</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metaclass</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ABCMeta</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抽象類別，組成整個</a:t>
            </a:r>
            <a:r>
              <a:rPr lang="en-US" altLang="zh-TW" sz="1200" dirty="0">
                <a:latin typeface="Yu Gothic UI" panose="020B0500000000000000" pitchFamily="34" charset="-128"/>
                <a:ea typeface="Yu Gothic UI" panose="020B0500000000000000" pitchFamily="34" charset="-128"/>
              </a:rPr>
              <a:t>setting</a:t>
            </a:r>
            <a:r>
              <a:rPr lang="zh-TW" altLang="en-US" sz="1200" dirty="0">
                <a:latin typeface="Yu Gothic UI" panose="020B0500000000000000" pitchFamily="34" charset="-128"/>
                <a:ea typeface="Yu Gothic UI" panose="020B0500000000000000" pitchFamily="34" charset="-128"/>
              </a:rPr>
              <a:t>流程中的一個步驟。</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r>
              <a:rPr lang="en-US" altLang="zh-TW" sz="1200" dirty="0">
                <a:latin typeface="Yu Gothic UI" panose="020B0500000000000000" pitchFamily="34" charset="-128"/>
                <a:ea typeface="Yu Gothic UI" panose="020B0500000000000000" pitchFamily="34" charset="-128"/>
              </a:rPr>
              <a:t>def </a:t>
            </a:r>
            <a:r>
              <a:rPr lang="en-US" altLang="zh-TW" sz="1200" dirty="0" err="1">
                <a:latin typeface="Yu Gothic UI" panose="020B0500000000000000" pitchFamily="34" charset="-128"/>
                <a:ea typeface="Yu Gothic UI" panose="020B0500000000000000" pitchFamily="34" charset="-128"/>
              </a:rPr>
              <a:t>startUp</a:t>
            </a:r>
            <a:r>
              <a:rPr lang="en-US" altLang="zh-TW" sz="1200" dirty="0">
                <a:latin typeface="Yu Gothic UI" panose="020B0500000000000000" pitchFamily="34" charset="-128"/>
                <a:ea typeface="Yu Gothic UI" panose="020B0500000000000000" pitchFamily="34" charset="-128"/>
              </a:rPr>
              <a:t>(self, </a:t>
            </a:r>
            <a:r>
              <a:rPr lang="en-US" altLang="zh-TW" sz="1200" dirty="0" err="1">
                <a:latin typeface="Yu Gothic UI" panose="020B0500000000000000" pitchFamily="34" charset="-128"/>
                <a:ea typeface="Yu Gothic UI" panose="020B0500000000000000" pitchFamily="34" charset="-128"/>
              </a:rPr>
              <a:t>config:SettingConfigs</a:t>
            </a:r>
            <a:r>
              <a:rPr lang="en-US" altLang="zh-TW" sz="1200" dirty="0">
                <a:latin typeface="Yu Gothic UI" panose="020B0500000000000000" pitchFamily="34" charset="-128"/>
                <a:ea typeface="Yu Gothic UI" panose="020B0500000000000000" pitchFamily="34" charset="-128"/>
              </a:rPr>
              <a:t>):</a:t>
            </a:r>
          </a:p>
          <a:p>
            <a:pPr marL="1371600" lvl="3" indent="0">
              <a:lnSpc>
                <a:spcPct val="150000"/>
              </a:lnSpc>
              <a:buNone/>
            </a:pPr>
            <a:r>
              <a:rPr lang="zh-TW" altLang="en-US" sz="1000" dirty="0">
                <a:latin typeface="Yu Gothic UI" panose="020B0500000000000000" pitchFamily="34" charset="-128"/>
                <a:ea typeface="Yu Gothic UI" panose="020B0500000000000000" pitchFamily="34" charset="-128"/>
              </a:rPr>
              <a:t>抽象方法，實作流程中的步驟。</a:t>
            </a:r>
            <a:endParaRPr lang="en-US" altLang="zh-TW" sz="1000" dirty="0">
              <a:latin typeface="Yu Gothic UI" panose="020B0500000000000000" pitchFamily="34" charset="-128"/>
              <a:ea typeface="Yu Gothic UI" panose="020B0500000000000000" pitchFamily="34" charset="-128"/>
            </a:endParaRPr>
          </a:p>
          <a:p>
            <a:pPr marL="914400" lvl="2" indent="0">
              <a:lnSpc>
                <a:spcPct val="150000"/>
              </a:lnSpc>
              <a:buNone/>
            </a:pPr>
            <a:r>
              <a:rPr lang="en-US" altLang="zh-TW" sz="1200" dirty="0">
                <a:latin typeface="Yu Gothic UI" panose="020B0500000000000000" pitchFamily="34" charset="-128"/>
                <a:ea typeface="Yu Gothic UI" panose="020B0500000000000000" pitchFamily="34" charset="-128"/>
              </a:rPr>
              <a:t>def </a:t>
            </a:r>
            <a:r>
              <a:rPr lang="en-US" altLang="zh-TW" sz="1200" dirty="0" err="1">
                <a:latin typeface="Yu Gothic UI" panose="020B0500000000000000" pitchFamily="34" charset="-128"/>
                <a:ea typeface="Yu Gothic UI" panose="020B0500000000000000" pitchFamily="34" charset="-128"/>
              </a:rPr>
              <a:t>showInfo</a:t>
            </a:r>
            <a:r>
              <a:rPr lang="en-US" altLang="zh-TW" sz="1200" dirty="0">
                <a:latin typeface="Yu Gothic UI" panose="020B0500000000000000" pitchFamily="34" charset="-128"/>
                <a:ea typeface="Yu Gothic UI" panose="020B0500000000000000" pitchFamily="34" charset="-128"/>
              </a:rPr>
              <a:t>(self):</a:t>
            </a:r>
          </a:p>
          <a:p>
            <a:pPr marL="1371600" lvl="3" indent="0">
              <a:lnSpc>
                <a:spcPct val="150000"/>
              </a:lnSpc>
              <a:buNone/>
            </a:pPr>
            <a:r>
              <a:rPr lang="zh-TW" altLang="en-US" sz="1000" dirty="0">
                <a:latin typeface="Yu Gothic UI" panose="020B0500000000000000" pitchFamily="34" charset="-128"/>
                <a:ea typeface="Yu Gothic UI" panose="020B0500000000000000" pitchFamily="34" charset="-128"/>
              </a:rPr>
              <a:t>抽象方法，實作流程中步驟的資訊。</a:t>
            </a:r>
            <a:endParaRPr lang="en-US" altLang="zh-TW" sz="1000" dirty="0">
              <a:latin typeface="Yu Gothic UI" panose="020B0500000000000000" pitchFamily="34" charset="-128"/>
              <a:ea typeface="Yu Gothic UI" panose="020B0500000000000000" pitchFamily="34" charset="-128"/>
            </a:endParaRPr>
          </a:p>
          <a:p>
            <a:pPr marL="1371600" lvl="3" indent="0">
              <a:lnSpc>
                <a:spcPct val="150000"/>
              </a:lnSpc>
              <a:buNone/>
            </a:pPr>
            <a:endParaRPr lang="en-US" altLang="zh-TW" sz="10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ProcessComposite</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ProcessComponent</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流程中步驟的集合。</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r>
              <a:rPr lang="en-US" altLang="zh-TW" sz="1200" dirty="0">
                <a:latin typeface="Yu Gothic UI" panose="020B0500000000000000" pitchFamily="34" charset="-128"/>
                <a:ea typeface="Yu Gothic UI" panose="020B0500000000000000" pitchFamily="34" charset="-128"/>
              </a:rPr>
              <a:t>def </a:t>
            </a:r>
            <a:r>
              <a:rPr lang="en-US" altLang="zh-TW" sz="1200" dirty="0" err="1">
                <a:latin typeface="Yu Gothic UI" panose="020B0500000000000000" pitchFamily="34" charset="-128"/>
                <a:ea typeface="Yu Gothic UI" panose="020B0500000000000000" pitchFamily="34" charset="-128"/>
              </a:rPr>
              <a:t>startUp</a:t>
            </a:r>
            <a:r>
              <a:rPr lang="en-US" altLang="zh-TW" sz="1200" dirty="0">
                <a:latin typeface="Yu Gothic UI" panose="020B0500000000000000" pitchFamily="34" charset="-128"/>
                <a:ea typeface="Yu Gothic UI" panose="020B0500000000000000" pitchFamily="34" charset="-128"/>
              </a:rPr>
              <a:t>(self, </a:t>
            </a:r>
            <a:r>
              <a:rPr lang="en-US" altLang="zh-TW" sz="1200" dirty="0" err="1">
                <a:latin typeface="Yu Gothic UI" panose="020B0500000000000000" pitchFamily="34" charset="-128"/>
                <a:ea typeface="Yu Gothic UI" panose="020B0500000000000000" pitchFamily="34" charset="-128"/>
              </a:rPr>
              <a:t>config:SettingConfigs</a:t>
            </a:r>
            <a:r>
              <a:rPr lang="en-US" altLang="zh-TW" sz="1200" dirty="0">
                <a:latin typeface="Yu Gothic UI" panose="020B0500000000000000" pitchFamily="34" charset="-128"/>
                <a:ea typeface="Yu Gothic UI" panose="020B0500000000000000" pitchFamily="34" charset="-128"/>
              </a:rPr>
              <a:t>):</a:t>
            </a:r>
          </a:p>
          <a:p>
            <a:pPr marL="1371600" lvl="3" indent="0">
              <a:lnSpc>
                <a:spcPct val="150000"/>
              </a:lnSpc>
              <a:buNone/>
            </a:pPr>
            <a:r>
              <a:rPr lang="zh-TW" altLang="en-US" sz="1000" dirty="0">
                <a:latin typeface="Yu Gothic UI" panose="020B0500000000000000" pitchFamily="34" charset="-128"/>
                <a:ea typeface="Yu Gothic UI" panose="020B0500000000000000" pitchFamily="34" charset="-128"/>
              </a:rPr>
              <a:t>依序執行</a:t>
            </a:r>
            <a:r>
              <a:rPr lang="en-US" altLang="zh-TW" sz="1000" dirty="0">
                <a:latin typeface="Yu Gothic UI" panose="020B0500000000000000" pitchFamily="34" charset="-128"/>
                <a:ea typeface="Yu Gothic UI" panose="020B0500000000000000" pitchFamily="34" charset="-128"/>
              </a:rPr>
              <a:t>List</a:t>
            </a:r>
            <a:r>
              <a:rPr lang="zh-TW" altLang="en-US" sz="1000" dirty="0">
                <a:latin typeface="Yu Gothic UI" panose="020B0500000000000000" pitchFamily="34" charset="-128"/>
                <a:ea typeface="Yu Gothic UI" panose="020B0500000000000000" pitchFamily="34" charset="-128"/>
              </a:rPr>
              <a:t>中的步驟。</a:t>
            </a:r>
            <a:endParaRPr lang="en-US" altLang="zh-TW" sz="1000" dirty="0">
              <a:latin typeface="Yu Gothic UI" panose="020B0500000000000000" pitchFamily="34" charset="-128"/>
              <a:ea typeface="Yu Gothic UI" panose="020B0500000000000000" pitchFamily="34" charset="-128"/>
            </a:endParaRPr>
          </a:p>
          <a:p>
            <a:pPr marL="1371600" lvl="3" indent="0">
              <a:lnSpc>
                <a:spcPct val="150000"/>
              </a:lnSpc>
              <a:buNone/>
            </a:pPr>
            <a:endParaRPr lang="en-US" altLang="zh-TW" sz="1000" dirty="0">
              <a:latin typeface="Yu Gothic UI" panose="020B0500000000000000" pitchFamily="34" charset="-128"/>
              <a:ea typeface="Yu Gothic UI" panose="020B0500000000000000" pitchFamily="34" charset="-128"/>
            </a:endParaRPr>
          </a:p>
          <a:p>
            <a:pPr marL="1371600" lvl="3" indent="0">
              <a:lnSpc>
                <a:spcPct val="150000"/>
              </a:lnSpc>
              <a:buNone/>
            </a:pPr>
            <a:endParaRPr lang="en-US" altLang="zh-TW" sz="10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SettingProc</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ProcessComposite</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en-US" altLang="zh-TW" sz="1200" dirty="0">
                <a:latin typeface="Yu Gothic UI" panose="020B0500000000000000" pitchFamily="34" charset="-128"/>
                <a:ea typeface="Yu Gothic UI" panose="020B0500000000000000" pitchFamily="34" charset="-128"/>
              </a:rPr>
              <a:t>Setting</a:t>
            </a:r>
            <a:r>
              <a:rPr lang="zh-TW" altLang="en-US" sz="1200" dirty="0">
                <a:latin typeface="Yu Gothic UI" panose="020B0500000000000000" pitchFamily="34" charset="-128"/>
                <a:ea typeface="Yu Gothic UI" panose="020B0500000000000000" pitchFamily="34" charset="-128"/>
              </a:rPr>
              <a:t>流程的類別。</a:t>
            </a:r>
            <a:endParaRPr lang="en-US" altLang="zh-TW" sz="1200" dirty="0">
              <a:latin typeface="Yu Gothic UI" panose="020B0500000000000000" pitchFamily="34" charset="-128"/>
              <a:ea typeface="Yu Gothic UI" panose="020B0500000000000000" pitchFamily="34" charset="-128"/>
            </a:endParaRPr>
          </a:p>
          <a:p>
            <a:pPr lvl="1">
              <a:lnSpc>
                <a:spcPct val="150000"/>
              </a:lnSpc>
            </a:pPr>
            <a:endParaRPr lang="en-US" altLang="zh-TW" sz="10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KsocSettingProc</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SettingProc</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en-US" altLang="zh-TW" sz="1200" dirty="0" err="1">
                <a:latin typeface="Yu Gothic UI" panose="020B0500000000000000" pitchFamily="34" charset="-128"/>
                <a:ea typeface="Yu Gothic UI" panose="020B0500000000000000" pitchFamily="34" charset="-128"/>
              </a:rPr>
              <a:t>Ksoc</a:t>
            </a:r>
            <a:r>
              <a:rPr lang="en-US" altLang="zh-TW" sz="1200" dirty="0">
                <a:latin typeface="Yu Gothic UI" panose="020B0500000000000000" pitchFamily="34" charset="-128"/>
                <a:ea typeface="Yu Gothic UI" panose="020B0500000000000000" pitchFamily="34" charset="-128"/>
              </a:rPr>
              <a:t> tool</a:t>
            </a:r>
            <a:r>
              <a:rPr lang="zh-TW" altLang="en-US" sz="1200" dirty="0">
                <a:latin typeface="Yu Gothic UI" panose="020B0500000000000000" pitchFamily="34" charset="-128"/>
                <a:ea typeface="Yu Gothic UI" panose="020B0500000000000000" pitchFamily="34" charset="-128"/>
              </a:rPr>
              <a:t>的</a:t>
            </a:r>
            <a:r>
              <a:rPr lang="en-US" altLang="zh-TW" sz="1200" dirty="0">
                <a:latin typeface="Yu Gothic UI" panose="020B0500000000000000" pitchFamily="34" charset="-128"/>
                <a:ea typeface="Yu Gothic UI" panose="020B0500000000000000" pitchFamily="34" charset="-128"/>
              </a:rPr>
              <a:t>setting</a:t>
            </a:r>
            <a:r>
              <a:rPr lang="zh-TW" altLang="en-US" sz="1200" dirty="0">
                <a:latin typeface="Yu Gothic UI" panose="020B0500000000000000" pitchFamily="34" charset="-128"/>
                <a:ea typeface="Yu Gothic UI" panose="020B0500000000000000" pitchFamily="34" charset="-128"/>
              </a:rPr>
              <a:t>流程。</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r>
              <a:rPr lang="en-US" altLang="zh-TW" sz="1200" dirty="0">
                <a:latin typeface="Yu Gothic UI" panose="020B0500000000000000" pitchFamily="34" charset="-128"/>
                <a:ea typeface="Yu Gothic UI" panose="020B0500000000000000" pitchFamily="34" charset="-128"/>
              </a:rPr>
              <a:t>def </a:t>
            </a:r>
            <a:r>
              <a:rPr lang="en-US" altLang="zh-TW" sz="1200" dirty="0" err="1">
                <a:latin typeface="Yu Gothic UI" panose="020B0500000000000000" pitchFamily="34" charset="-128"/>
                <a:ea typeface="Yu Gothic UI" panose="020B0500000000000000" pitchFamily="34" charset="-128"/>
              </a:rPr>
              <a:t>startSetting</a:t>
            </a:r>
            <a:r>
              <a:rPr lang="en-US" altLang="zh-TW" sz="1200" dirty="0">
                <a:latin typeface="Yu Gothic UI" panose="020B0500000000000000" pitchFamily="34" charset="-128"/>
                <a:ea typeface="Yu Gothic UI" panose="020B0500000000000000" pitchFamily="34" charset="-128"/>
              </a:rPr>
              <a:t>(</a:t>
            </a:r>
            <a:r>
              <a:rPr lang="en-US" altLang="zh-TW" sz="1200" dirty="0" err="1">
                <a:latin typeface="Yu Gothic UI" panose="020B0500000000000000" pitchFamily="34" charset="-128"/>
                <a:ea typeface="Yu Gothic UI" panose="020B0500000000000000" pitchFamily="34" charset="-128"/>
              </a:rPr>
              <a:t>self,config</a:t>
            </a:r>
            <a:r>
              <a:rPr lang="en-US" altLang="zh-TW" sz="1200" dirty="0">
                <a:latin typeface="Yu Gothic UI" panose="020B0500000000000000" pitchFamily="34" charset="-128"/>
                <a:ea typeface="Yu Gothic UI" panose="020B0500000000000000" pitchFamily="34" charset="-128"/>
              </a:rPr>
              <a:t>):</a:t>
            </a:r>
          </a:p>
          <a:p>
            <a:pPr marL="1371600" lvl="3" indent="0">
              <a:lnSpc>
                <a:spcPct val="150000"/>
              </a:lnSpc>
              <a:buNone/>
            </a:pPr>
            <a:r>
              <a:rPr lang="zh-TW" altLang="en-US" sz="1000" dirty="0">
                <a:latin typeface="Yu Gothic UI" panose="020B0500000000000000" pitchFamily="34" charset="-128"/>
                <a:ea typeface="Yu Gothic UI" panose="020B0500000000000000" pitchFamily="34" charset="-128"/>
              </a:rPr>
              <a:t>開</a:t>
            </a:r>
            <a:r>
              <a:rPr lang="en-US" altLang="zh-TW" sz="1000" dirty="0">
                <a:latin typeface="Yu Gothic UI" panose="020B0500000000000000" pitchFamily="34" charset="-128"/>
                <a:ea typeface="Yu Gothic UI" panose="020B0500000000000000" pitchFamily="34" charset="-128"/>
              </a:rPr>
              <a:t>Thread</a:t>
            </a:r>
            <a:r>
              <a:rPr lang="zh-TW" altLang="en-US" sz="1000" dirty="0">
                <a:latin typeface="Yu Gothic UI" panose="020B0500000000000000" pitchFamily="34" charset="-128"/>
                <a:ea typeface="Yu Gothic UI" panose="020B0500000000000000" pitchFamily="34" charset="-128"/>
              </a:rPr>
              <a:t>執行流程。</a:t>
            </a:r>
            <a:endParaRPr lang="en-US" altLang="zh-TW" sz="1000" dirty="0">
              <a:latin typeface="Yu Gothic UI" panose="020B0500000000000000" pitchFamily="34" charset="-128"/>
              <a:ea typeface="Yu Gothic UI" panose="020B0500000000000000" pitchFamily="34" charset="-128"/>
            </a:endParaRPr>
          </a:p>
          <a:p>
            <a:pPr lvl="1">
              <a:lnSpc>
                <a:spcPct val="150000"/>
              </a:lnSpc>
            </a:pPr>
            <a:endParaRPr lang="en-US" altLang="zh-TW" sz="10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836679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err="1">
                <a:latin typeface="Yu Gothic UI" panose="020B0500000000000000" pitchFamily="34" charset="-128"/>
                <a:ea typeface="Yu Gothic UI" panose="020B0500000000000000" pitchFamily="34" charset="-128"/>
              </a:rPr>
              <a:t>SettingProcess</a:t>
            </a:r>
            <a:endParaRPr lang="en-US" altLang="zh-TW" sz="1600"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SettingProccess.py</a:t>
            </a:r>
          </a:p>
          <a:p>
            <a:pPr lvl="1"/>
            <a:endParaRPr lang="en-US" altLang="zh-TW" sz="1400" dirty="0">
              <a:latin typeface="Yu Gothic UI" panose="020B0500000000000000" pitchFamily="34" charset="-128"/>
              <a:ea typeface="Yu Gothic UI" panose="020B0500000000000000" pitchFamily="34" charset="-128"/>
            </a:endParaRPr>
          </a:p>
          <a:p>
            <a:pPr marL="1371600" lvl="3" indent="0">
              <a:buNone/>
            </a:pPr>
            <a:endParaRPr lang="en-US" altLang="zh-TW" sz="10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sp>
        <p:nvSpPr>
          <p:cNvPr id="9" name="文字方塊 8">
            <a:extLst>
              <a:ext uri="{FF2B5EF4-FFF2-40B4-BE49-F238E27FC236}">
                <a16:creationId xmlns:a16="http://schemas.microsoft.com/office/drawing/2014/main" id="{71348810-395B-4DF5-8CBF-8A3310A9A067}"/>
              </a:ext>
            </a:extLst>
          </p:cNvPr>
          <p:cNvSpPr txBox="1"/>
          <p:nvPr/>
        </p:nvSpPr>
        <p:spPr>
          <a:xfrm>
            <a:off x="813035" y="2077724"/>
            <a:ext cx="9924874" cy="4668842"/>
          </a:xfrm>
          <a:prstGeom prst="rect">
            <a:avLst/>
          </a:prstGeom>
          <a:noFill/>
        </p:spPr>
        <p:txBody>
          <a:bodyPr wrap="square" numCol="2" rtlCol="0">
            <a:spAutoFit/>
          </a:bodyPr>
          <a:lstStyle/>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ConnectDevice</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ProcessComponent</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與裝置連結。</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0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ResetDevice</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ProcessComponent</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重新設置</a:t>
            </a:r>
            <a:r>
              <a:rPr lang="en-US" altLang="zh-TW" sz="1200" dirty="0">
                <a:latin typeface="Yu Gothic UI" panose="020B0500000000000000" pitchFamily="34" charset="-128"/>
                <a:ea typeface="Yu Gothic UI" panose="020B0500000000000000" pitchFamily="34" charset="-128"/>
              </a:rPr>
              <a:t>hardware</a:t>
            </a:r>
            <a:r>
              <a:rPr lang="zh-TW" altLang="en-US" sz="1200" dirty="0">
                <a:latin typeface="Yu Gothic UI" panose="020B0500000000000000" pitchFamily="34" charset="-128"/>
                <a:ea typeface="Yu Gothic UI" panose="020B0500000000000000" pitchFamily="34" charset="-128"/>
              </a:rPr>
              <a:t>的預設參數。</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0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ModulationOn</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ProcessComponent</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啟動</a:t>
            </a:r>
            <a:r>
              <a:rPr lang="en-US" altLang="zh-TW" sz="1200" dirty="0">
                <a:latin typeface="Yu Gothic UI" panose="020B0500000000000000" pitchFamily="34" charset="-128"/>
                <a:ea typeface="Yu Gothic UI" panose="020B0500000000000000" pitchFamily="34" charset="-128"/>
              </a:rPr>
              <a:t>RF</a:t>
            </a:r>
            <a:r>
              <a:rPr lang="zh-TW" altLang="en-US" sz="1200" dirty="0">
                <a:latin typeface="Yu Gothic UI" panose="020B0500000000000000" pitchFamily="34" charset="-128"/>
                <a:ea typeface="Yu Gothic UI" panose="020B0500000000000000" pitchFamily="34" charset="-128"/>
              </a:rPr>
              <a:t> </a:t>
            </a:r>
            <a:r>
              <a:rPr lang="en-US" altLang="zh-TW" sz="1200" dirty="0">
                <a:latin typeface="Yu Gothic UI" panose="020B0500000000000000" pitchFamily="34" charset="-128"/>
                <a:ea typeface="Yu Gothic UI" panose="020B0500000000000000" pitchFamily="34" charset="-128"/>
              </a:rPr>
              <a:t>IC</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SetScript</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ProcessComponent</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寫入 </a:t>
            </a:r>
            <a:r>
              <a:rPr lang="en-US" altLang="zh-TW" sz="1200" dirty="0">
                <a:latin typeface="Yu Gothic UI" panose="020B0500000000000000" pitchFamily="34" charset="-128"/>
                <a:ea typeface="Yu Gothic UI" panose="020B0500000000000000" pitchFamily="34" charset="-128"/>
              </a:rPr>
              <a:t>RF script</a:t>
            </a:r>
            <a:r>
              <a:rPr lang="zh-TW" altLang="en-US" sz="1200" dirty="0">
                <a:latin typeface="Yu Gothic UI" panose="020B0500000000000000" pitchFamily="34" charset="-128"/>
                <a:ea typeface="Yu Gothic UI" panose="020B0500000000000000" pitchFamily="34" charset="-128"/>
              </a:rPr>
              <a:t>、</a:t>
            </a:r>
            <a:r>
              <a:rPr lang="en-US" altLang="zh-TW" sz="1200" dirty="0">
                <a:latin typeface="Yu Gothic UI" panose="020B0500000000000000" pitchFamily="34" charset="-128"/>
                <a:ea typeface="Yu Gothic UI" panose="020B0500000000000000" pitchFamily="34" charset="-128"/>
              </a:rPr>
              <a:t>hardware script </a:t>
            </a:r>
            <a:r>
              <a:rPr lang="zh-TW" altLang="en-US" sz="1200" dirty="0">
                <a:latin typeface="Yu Gothic UI" panose="020B0500000000000000" pitchFamily="34" charset="-128"/>
                <a:ea typeface="Yu Gothic UI" panose="020B0500000000000000" pitchFamily="34" charset="-128"/>
              </a:rPr>
              <a:t>和 </a:t>
            </a:r>
            <a:r>
              <a:rPr lang="en-US" altLang="zh-TW" sz="1200" dirty="0">
                <a:latin typeface="Yu Gothic UI" panose="020B0500000000000000" pitchFamily="34" charset="-128"/>
                <a:ea typeface="Yu Gothic UI" panose="020B0500000000000000" pitchFamily="34" charset="-128"/>
              </a:rPr>
              <a:t>AI</a:t>
            </a:r>
            <a:r>
              <a:rPr lang="zh-TW" altLang="en-US" sz="1200" dirty="0">
                <a:latin typeface="Yu Gothic UI" panose="020B0500000000000000" pitchFamily="34" charset="-128"/>
                <a:ea typeface="Yu Gothic UI" panose="020B0500000000000000" pitchFamily="34" charset="-128"/>
              </a:rPr>
              <a:t> </a:t>
            </a:r>
            <a:r>
              <a:rPr lang="en-US" altLang="zh-TW" sz="1200" dirty="0">
                <a:latin typeface="Yu Gothic UI" panose="020B0500000000000000" pitchFamily="34" charset="-128"/>
                <a:ea typeface="Yu Gothic UI" panose="020B0500000000000000" pitchFamily="34" charset="-128"/>
              </a:rPr>
              <a:t>weight</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GenGestureDict</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ProcessComponent</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從</a:t>
            </a:r>
            <a:r>
              <a:rPr lang="en-US" altLang="zh-TW" sz="1200" dirty="0">
                <a:latin typeface="Yu Gothic UI" panose="020B0500000000000000" pitchFamily="34" charset="-128"/>
                <a:ea typeface="Yu Gothic UI" panose="020B0500000000000000" pitchFamily="34" charset="-128"/>
              </a:rPr>
              <a:t>AI weight </a:t>
            </a:r>
            <a:r>
              <a:rPr lang="zh-TW" altLang="en-US" sz="1200" dirty="0">
                <a:latin typeface="Yu Gothic UI" panose="020B0500000000000000" pitchFamily="34" charset="-128"/>
                <a:ea typeface="Yu Gothic UI" panose="020B0500000000000000" pitchFamily="34" charset="-128"/>
              </a:rPr>
              <a:t>的 </a:t>
            </a:r>
            <a:r>
              <a:rPr lang="en-US" altLang="zh-TW" sz="1200" dirty="0">
                <a:latin typeface="Yu Gothic UI" panose="020B0500000000000000" pitchFamily="34" charset="-128"/>
                <a:ea typeface="Yu Gothic UI" panose="020B0500000000000000" pitchFamily="34" charset="-128"/>
              </a:rPr>
              <a:t>h5</a:t>
            </a:r>
            <a:r>
              <a:rPr lang="zh-TW" altLang="en-US" sz="1200" dirty="0">
                <a:latin typeface="Yu Gothic UI" panose="020B0500000000000000" pitchFamily="34" charset="-128"/>
                <a:ea typeface="Yu Gothic UI" panose="020B0500000000000000" pitchFamily="34" charset="-128"/>
              </a:rPr>
              <a:t>檔中獲得這個</a:t>
            </a:r>
            <a:r>
              <a:rPr lang="en-US" altLang="zh-TW" sz="1200" dirty="0">
                <a:latin typeface="Yu Gothic UI" panose="020B0500000000000000" pitchFamily="34" charset="-128"/>
                <a:ea typeface="Yu Gothic UI" panose="020B0500000000000000" pitchFamily="34" charset="-128"/>
              </a:rPr>
              <a:t>weigh</a:t>
            </a:r>
            <a:r>
              <a:rPr lang="zh-TW" altLang="en-US" sz="1200" dirty="0">
                <a:latin typeface="Yu Gothic UI" panose="020B0500000000000000" pitchFamily="34" charset="-128"/>
                <a:ea typeface="Yu Gothic UI" panose="020B0500000000000000" pitchFamily="34" charset="-128"/>
              </a:rPr>
              <a:t>的手勢</a:t>
            </a:r>
            <a:r>
              <a:rPr lang="en-US" altLang="zh-TW" sz="1200" dirty="0">
                <a:latin typeface="Yu Gothic UI" panose="020B0500000000000000" pitchFamily="34" charset="-128"/>
                <a:ea typeface="Yu Gothic UI" panose="020B0500000000000000" pitchFamily="34" charset="-128"/>
              </a:rPr>
              <a:t>id</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GenProcessScript</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ProcessComponent</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從</a:t>
            </a:r>
            <a:r>
              <a:rPr lang="en-US" altLang="zh-TW" sz="1200" dirty="0">
                <a:latin typeface="Yu Gothic UI" panose="020B0500000000000000" pitchFamily="34" charset="-128"/>
                <a:ea typeface="Yu Gothic UI" panose="020B0500000000000000" pitchFamily="34" charset="-128"/>
              </a:rPr>
              <a:t>hardware</a:t>
            </a:r>
            <a:r>
              <a:rPr lang="zh-TW" altLang="en-US" sz="1200" dirty="0">
                <a:latin typeface="Yu Gothic UI" panose="020B0500000000000000" pitchFamily="34" charset="-128"/>
                <a:ea typeface="Yu Gothic UI" panose="020B0500000000000000" pitchFamily="34" charset="-128"/>
              </a:rPr>
              <a:t> </a:t>
            </a:r>
            <a:r>
              <a:rPr lang="en-US" altLang="zh-TW" sz="1200" dirty="0">
                <a:latin typeface="Yu Gothic UI" panose="020B0500000000000000" pitchFamily="34" charset="-128"/>
                <a:ea typeface="Yu Gothic UI" panose="020B0500000000000000" pitchFamily="34" charset="-128"/>
              </a:rPr>
              <a:t>excel</a:t>
            </a:r>
            <a:r>
              <a:rPr lang="zh-TW" altLang="en-US" sz="1200" dirty="0">
                <a:latin typeface="Yu Gothic UI" panose="020B0500000000000000" pitchFamily="34" charset="-128"/>
                <a:ea typeface="Yu Gothic UI" panose="020B0500000000000000" pitchFamily="34" charset="-128"/>
              </a:rPr>
              <a:t>生成 </a:t>
            </a:r>
            <a:r>
              <a:rPr lang="en-US" altLang="zh-TW" sz="1200" dirty="0">
                <a:latin typeface="Yu Gothic UI" panose="020B0500000000000000" pitchFamily="34" charset="-128"/>
                <a:ea typeface="Yu Gothic UI" panose="020B0500000000000000" pitchFamily="34" charset="-128"/>
              </a:rPr>
              <a:t>param sheet</a:t>
            </a:r>
            <a:r>
              <a:rPr lang="zh-TW" altLang="en-US" sz="1200" dirty="0">
                <a:latin typeface="Yu Gothic UI" panose="020B0500000000000000" pitchFamily="34" charset="-128"/>
                <a:ea typeface="Yu Gothic UI" panose="020B0500000000000000" pitchFamily="34" charset="-128"/>
              </a:rPr>
              <a:t>或</a:t>
            </a:r>
            <a:r>
              <a:rPr lang="en-US" altLang="zh-TW" sz="1200" dirty="0">
                <a:latin typeface="Yu Gothic UI" panose="020B0500000000000000" pitchFamily="34" charset="-128"/>
                <a:ea typeface="Yu Gothic UI" panose="020B0500000000000000" pitchFamily="34" charset="-128"/>
              </a:rPr>
              <a:t>hardware text</a:t>
            </a:r>
            <a:r>
              <a:rPr lang="zh-TW" altLang="en-US" sz="1200" dirty="0">
                <a:latin typeface="Yu Gothic UI" panose="020B0500000000000000" pitchFamily="34" charset="-128"/>
                <a:ea typeface="Yu Gothic UI" panose="020B0500000000000000" pitchFamily="34" charset="-128"/>
              </a:rPr>
              <a:t>生成 </a:t>
            </a:r>
            <a:r>
              <a:rPr lang="en-US" altLang="zh-TW" sz="1200" dirty="0">
                <a:latin typeface="Yu Gothic UI" panose="020B0500000000000000" pitchFamily="34" charset="-128"/>
                <a:ea typeface="Yu Gothic UI" panose="020B0500000000000000" pitchFamily="34" charset="-128"/>
              </a:rPr>
              <a:t>hardware script</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GetParamDict</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ProcessComponent</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從 </a:t>
            </a:r>
            <a:r>
              <a:rPr lang="en-US" altLang="zh-TW" sz="1200" dirty="0">
                <a:latin typeface="Yu Gothic UI" panose="020B0500000000000000" pitchFamily="34" charset="-128"/>
                <a:ea typeface="Yu Gothic UI" panose="020B0500000000000000" pitchFamily="34" charset="-128"/>
              </a:rPr>
              <a:t>hardware script </a:t>
            </a:r>
            <a:r>
              <a:rPr lang="zh-TW" altLang="en-US" sz="1200" dirty="0">
                <a:latin typeface="Yu Gothic UI" panose="020B0500000000000000" pitchFamily="34" charset="-128"/>
                <a:ea typeface="Yu Gothic UI" panose="020B0500000000000000" pitchFamily="34" charset="-128"/>
              </a:rPr>
              <a:t>中 </a:t>
            </a:r>
            <a:r>
              <a:rPr lang="en-US" altLang="zh-TW" sz="1200" dirty="0">
                <a:latin typeface="Yu Gothic UI" panose="020B0500000000000000" pitchFamily="34" charset="-128"/>
                <a:ea typeface="Yu Gothic UI" panose="020B0500000000000000" pitchFamily="34" charset="-128"/>
              </a:rPr>
              <a:t>parse</a:t>
            </a:r>
            <a:r>
              <a:rPr lang="zh-TW" altLang="en-US" sz="1200" dirty="0">
                <a:latin typeface="Yu Gothic UI" panose="020B0500000000000000" pitchFamily="34" charset="-128"/>
                <a:ea typeface="Yu Gothic UI" panose="020B0500000000000000" pitchFamily="34" charset="-128"/>
              </a:rPr>
              <a:t>出</a:t>
            </a:r>
            <a:r>
              <a:rPr lang="en-US" altLang="zh-TW" sz="1200" dirty="0">
                <a:latin typeface="Yu Gothic UI" panose="020B0500000000000000" pitchFamily="34" charset="-128"/>
                <a:ea typeface="Yu Gothic UI" panose="020B0500000000000000" pitchFamily="34" charset="-128"/>
              </a:rPr>
              <a:t>hardware </a:t>
            </a:r>
            <a:r>
              <a:rPr lang="en-US" altLang="zh-TW" sz="1200" dirty="0" err="1">
                <a:latin typeface="Yu Gothic UI" panose="020B0500000000000000" pitchFamily="34" charset="-128"/>
                <a:ea typeface="Yu Gothic UI" panose="020B0500000000000000" pitchFamily="34" charset="-128"/>
              </a:rPr>
              <a:t>settin</a:t>
            </a:r>
            <a:r>
              <a:rPr lang="zh-TW" altLang="en-US" sz="1200" dirty="0">
                <a:latin typeface="Yu Gothic UI" panose="020B0500000000000000" pitchFamily="34" charset="-128"/>
                <a:ea typeface="Yu Gothic UI" panose="020B0500000000000000" pitchFamily="34" charset="-128"/>
              </a:rPr>
              <a:t>的參數並存成</a:t>
            </a:r>
            <a:r>
              <a:rPr lang="en-US" altLang="zh-TW" sz="1200" dirty="0">
                <a:latin typeface="Yu Gothic UI" panose="020B0500000000000000" pitchFamily="34" charset="-128"/>
                <a:ea typeface="Yu Gothic UI" panose="020B0500000000000000" pitchFamily="34" charset="-128"/>
              </a:rPr>
              <a:t>dictionary</a:t>
            </a:r>
            <a:r>
              <a:rPr lang="zh-TW" altLang="en-US" sz="1200" dirty="0">
                <a:latin typeface="Yu Gothic UI" panose="020B0500000000000000" pitchFamily="34" charset="-128"/>
                <a:ea typeface="Yu Gothic UI" panose="020B0500000000000000" pitchFamily="34" charset="-128"/>
              </a:rPr>
              <a:t>的形式</a:t>
            </a:r>
            <a:r>
              <a:rPr lang="en-US" altLang="zh-TW" sz="1200" dirty="0">
                <a:latin typeface="Yu Gothic UI" panose="020B0500000000000000" pitchFamily="34" charset="-128"/>
                <a:ea typeface="Yu Gothic UI" panose="020B0500000000000000" pitchFamily="34" charset="-128"/>
              </a:rPr>
              <a:t>, </a:t>
            </a:r>
            <a:r>
              <a:rPr lang="zh-TW" altLang="en-US" sz="1200" dirty="0">
                <a:latin typeface="Yu Gothic UI" panose="020B0500000000000000" pitchFamily="34" charset="-128"/>
                <a:ea typeface="Yu Gothic UI" panose="020B0500000000000000" pitchFamily="34" charset="-128"/>
              </a:rPr>
              <a:t>並在</a:t>
            </a:r>
            <a:r>
              <a:rPr lang="en-US" altLang="zh-TW" sz="1200" dirty="0">
                <a:latin typeface="Yu Gothic UI" panose="020B0500000000000000" pitchFamily="34" charset="-128"/>
                <a:ea typeface="Yu Gothic UI" panose="020B0500000000000000" pitchFamily="34" charset="-128"/>
              </a:rPr>
              <a:t>DSP</a:t>
            </a:r>
            <a:r>
              <a:rPr lang="zh-TW" altLang="en-US" sz="1200" dirty="0">
                <a:latin typeface="Yu Gothic UI" panose="020B0500000000000000" pitchFamily="34" charset="-128"/>
                <a:ea typeface="Yu Gothic UI" panose="020B0500000000000000" pitchFamily="34" charset="-128"/>
              </a:rPr>
              <a:t> </a:t>
            </a:r>
            <a:r>
              <a:rPr lang="en-US" altLang="zh-TW" sz="1200" dirty="0" err="1">
                <a:latin typeface="Yu Gothic UI" panose="020B0500000000000000" pitchFamily="34" charset="-128"/>
                <a:ea typeface="Yu Gothic UI" panose="020B0500000000000000" pitchFamily="34" charset="-128"/>
              </a:rPr>
              <a:t>modul</a:t>
            </a:r>
            <a:r>
              <a:rPr lang="zh-TW" altLang="en-US" sz="1200" dirty="0">
                <a:latin typeface="Yu Gothic UI" panose="020B0500000000000000" pitchFamily="34" charset="-128"/>
                <a:ea typeface="Yu Gothic UI" panose="020B0500000000000000" pitchFamily="34" charset="-128"/>
              </a:rPr>
              <a:t>的時候做設置。</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a:t>
            </a:r>
            <a:r>
              <a:rPr lang="zh-TW" altLang="en-US" sz="1400" dirty="0">
                <a:latin typeface="Yu Gothic UI" panose="020B0500000000000000" pitchFamily="34" charset="-128"/>
                <a:ea typeface="Yu Gothic UI" panose="020B0500000000000000" pitchFamily="34" charset="-128"/>
              </a:rPr>
              <a:t> </a:t>
            </a:r>
            <a:r>
              <a:rPr lang="en-US" altLang="zh-TW" sz="1400" dirty="0" err="1">
                <a:latin typeface="Yu Gothic UI" panose="020B0500000000000000" pitchFamily="34" charset="-128"/>
                <a:ea typeface="Yu Gothic UI" panose="020B0500000000000000" pitchFamily="34" charset="-128"/>
              </a:rPr>
              <a:t>RunSIC</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ProcessComponent</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en-US" altLang="zh-TW" sz="1200" dirty="0">
                <a:latin typeface="Yu Gothic UI" panose="020B0500000000000000" pitchFamily="34" charset="-128"/>
                <a:ea typeface="Yu Gothic UI" panose="020B0500000000000000" pitchFamily="34" charset="-128"/>
              </a:rPr>
              <a:t>SIC</a:t>
            </a:r>
            <a:r>
              <a:rPr lang="zh-TW" altLang="en-US" sz="1200" dirty="0">
                <a:latin typeface="Yu Gothic UI" panose="020B0500000000000000" pitchFamily="34" charset="-128"/>
                <a:ea typeface="Yu Gothic UI" panose="020B0500000000000000" pitchFamily="34" charset="-128"/>
              </a:rPr>
              <a:t> 參數的設定及啟動。</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CalibratePhase</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ProcessComponent</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做</a:t>
            </a:r>
            <a:r>
              <a:rPr lang="en-US" altLang="zh-TW" sz="1200" dirty="0">
                <a:latin typeface="Yu Gothic UI" panose="020B0500000000000000" pitchFamily="34" charset="-128"/>
                <a:ea typeface="Yu Gothic UI" panose="020B0500000000000000" pitchFamily="34" charset="-128"/>
              </a:rPr>
              <a:t>phase calibration</a:t>
            </a:r>
            <a:r>
              <a:rPr lang="zh-TW" altLang="en-US" sz="1200" dirty="0">
                <a:latin typeface="Yu Gothic UI" panose="020B0500000000000000" pitchFamily="34" charset="-128"/>
                <a:ea typeface="Yu Gothic UI" panose="020B0500000000000000" pitchFamily="34" charset="-128"/>
              </a:rPr>
              <a:t>的流程，過程中會依照開啟</a:t>
            </a:r>
            <a:r>
              <a:rPr lang="en-US" altLang="zh-TW" sz="1200" dirty="0">
                <a:latin typeface="Yu Gothic UI" panose="020B0500000000000000" pitchFamily="34" charset="-128"/>
                <a:ea typeface="Yu Gothic UI" panose="020B0500000000000000" pitchFamily="34" charset="-128"/>
              </a:rPr>
              <a:t>RX</a:t>
            </a:r>
            <a:r>
              <a:rPr lang="zh-TW" altLang="en-US" sz="1200" dirty="0">
                <a:latin typeface="Yu Gothic UI" panose="020B0500000000000000" pitchFamily="34" charset="-128"/>
                <a:ea typeface="Yu Gothic UI" panose="020B0500000000000000" pitchFamily="34" charset="-128"/>
              </a:rPr>
              <a:t>的參數</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去開啟</a:t>
            </a:r>
            <a:r>
              <a:rPr lang="en-US" altLang="zh-TW" sz="1200" dirty="0">
                <a:latin typeface="Yu Gothic UI" panose="020B0500000000000000" pitchFamily="34" charset="-128"/>
                <a:ea typeface="Yu Gothic UI" panose="020B0500000000000000" pitchFamily="34" charset="-128"/>
              </a:rPr>
              <a:t>RX</a:t>
            </a:r>
            <a:r>
              <a:rPr lang="zh-TW" altLang="en-US" sz="1200" dirty="0">
                <a:latin typeface="Yu Gothic UI" panose="020B0500000000000000" pitchFamily="34" charset="-128"/>
                <a:ea typeface="Yu Gothic UI" panose="020B0500000000000000" pitchFamily="34" charset="-128"/>
              </a:rPr>
              <a:t>，以及做相位的調參。</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647951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a:latin typeface="Yu Gothic UI" panose="020B0500000000000000" pitchFamily="34" charset="-128"/>
                <a:ea typeface="Yu Gothic UI" panose="020B0500000000000000" pitchFamily="34" charset="-128"/>
              </a:rPr>
              <a:t>Mode</a:t>
            </a:r>
          </a:p>
          <a:p>
            <a:pPr marL="457200" lvl="1" indent="0">
              <a:buNone/>
            </a:pPr>
            <a:endParaRPr lang="en-US" altLang="zh-TW" sz="1600" dirty="0">
              <a:latin typeface="Yu Gothic UI" panose="020B0500000000000000" pitchFamily="34" charset="-128"/>
              <a:ea typeface="Yu Gothic UI" panose="020B0500000000000000" pitchFamily="34" charset="-128"/>
            </a:endParaRPr>
          </a:p>
          <a:p>
            <a:pPr marL="457200" lvl="1" indent="0">
              <a:buNone/>
            </a:pPr>
            <a:r>
              <a:rPr lang="zh-TW" altLang="en-US" sz="1600" dirty="0">
                <a:latin typeface="Yu Gothic UI" panose="020B0500000000000000" pitchFamily="34" charset="-128"/>
                <a:ea typeface="Yu Gothic UI" panose="020B0500000000000000" pitchFamily="34" charset="-128"/>
              </a:rPr>
              <a:t>不同模式的使用介面相關模組，分類各個</a:t>
            </a:r>
            <a:r>
              <a:rPr lang="en-US" altLang="zh-TW" sz="1600" dirty="0">
                <a:latin typeface="Yu Gothic UI" panose="020B0500000000000000" pitchFamily="34" charset="-128"/>
                <a:ea typeface="Yu Gothic UI" panose="020B0500000000000000" pitchFamily="34" charset="-128"/>
              </a:rPr>
              <a:t>Tool</a:t>
            </a:r>
            <a:r>
              <a:rPr lang="zh-TW" altLang="en-US" sz="1600" dirty="0">
                <a:latin typeface="Yu Gothic UI" panose="020B0500000000000000" pitchFamily="34" charset="-128"/>
                <a:ea typeface="Yu Gothic UI" panose="020B0500000000000000" pitchFamily="34" charset="-128"/>
              </a:rPr>
              <a:t>不同的功能，整合</a:t>
            </a:r>
            <a:r>
              <a:rPr lang="en-US" altLang="zh-TW" sz="1600" dirty="0">
                <a:latin typeface="Yu Gothic UI" panose="020B0500000000000000" pitchFamily="34" charset="-128"/>
                <a:ea typeface="Yu Gothic UI" panose="020B0500000000000000" pitchFamily="34" charset="-128"/>
              </a:rPr>
              <a:t>GUI</a:t>
            </a:r>
            <a:r>
              <a:rPr lang="zh-TW" altLang="en-US" sz="1600" dirty="0">
                <a:latin typeface="Yu Gothic UI" panose="020B0500000000000000" pitchFamily="34" charset="-128"/>
                <a:ea typeface="Yu Gothic UI" panose="020B0500000000000000" pitchFamily="34" charset="-128"/>
              </a:rPr>
              <a:t>與操作流程在模組中。</a:t>
            </a:r>
            <a:endParaRPr lang="en-US" altLang="zh-TW" sz="1600" dirty="0">
              <a:latin typeface="Yu Gothic UI" panose="020B0500000000000000" pitchFamily="34" charset="-128"/>
              <a:ea typeface="Yu Gothic UI" panose="020B0500000000000000" pitchFamily="34" charset="-128"/>
            </a:endParaRPr>
          </a:p>
          <a:p>
            <a:pPr marL="457200" lvl="1" indent="0">
              <a:buNone/>
            </a:pPr>
            <a:endParaRPr lang="en-US" altLang="zh-TW" sz="1600" b="1"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DisplayRecordData.py </a:t>
            </a:r>
          </a:p>
          <a:p>
            <a:pPr lvl="1"/>
            <a:r>
              <a:rPr lang="en-US" altLang="zh-TW" sz="1400" dirty="0">
                <a:latin typeface="Yu Gothic UI" panose="020B0500000000000000" pitchFamily="34" charset="-128"/>
                <a:ea typeface="Yu Gothic UI" panose="020B0500000000000000" pitchFamily="34" charset="-128"/>
              </a:rPr>
              <a:t>GuiUpdater.py</a:t>
            </a:r>
          </a:p>
          <a:p>
            <a:pPr lvl="1"/>
            <a:r>
              <a:rPr lang="en-US" altLang="zh-TW" sz="1400" dirty="0">
                <a:latin typeface="Yu Gothic UI" panose="020B0500000000000000" pitchFamily="34" charset="-128"/>
                <a:ea typeface="Yu Gothic UI" panose="020B0500000000000000" pitchFamily="34" charset="-128"/>
              </a:rPr>
              <a:t>OfflineInference.py</a:t>
            </a: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spTree>
    <p:extLst>
      <p:ext uri="{BB962C8B-B14F-4D97-AF65-F5344CB8AC3E}">
        <p14:creationId xmlns:p14="http://schemas.microsoft.com/office/powerpoint/2010/main" val="4150659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a:latin typeface="Yu Gothic UI" panose="020B0500000000000000" pitchFamily="34" charset="-128"/>
                <a:ea typeface="Yu Gothic UI" panose="020B0500000000000000" pitchFamily="34" charset="-128"/>
              </a:rPr>
              <a:t>Mode</a:t>
            </a:r>
            <a:endParaRPr lang="en-US" altLang="zh-TW" sz="1600"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GuiUpdater.py</a:t>
            </a:r>
          </a:p>
          <a:p>
            <a:pPr marL="457200" lvl="1" indent="0">
              <a:buNone/>
            </a:pPr>
            <a:r>
              <a:rPr lang="en-US" altLang="zh-TW" sz="1400" dirty="0">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用來做</a:t>
            </a:r>
            <a:r>
              <a:rPr lang="en-US" altLang="zh-TW" sz="1400" dirty="0">
                <a:latin typeface="Yu Gothic UI" panose="020B0500000000000000" pitchFamily="34" charset="-128"/>
                <a:ea typeface="Yu Gothic UI" panose="020B0500000000000000" pitchFamily="34" charset="-128"/>
              </a:rPr>
              <a:t>GUI</a:t>
            </a:r>
            <a:r>
              <a:rPr lang="zh-TW" altLang="en-US" sz="1400" dirty="0">
                <a:latin typeface="Yu Gothic UI" panose="020B0500000000000000" pitchFamily="34" charset="-128"/>
                <a:ea typeface="Yu Gothic UI" panose="020B0500000000000000" pitchFamily="34" charset="-128"/>
              </a:rPr>
              <a:t>視覺化的模組，在</a:t>
            </a:r>
            <a:r>
              <a:rPr lang="en-US" altLang="zh-TW" sz="1400" dirty="0">
                <a:solidFill>
                  <a:srgbClr val="FF0000"/>
                </a:solidFill>
                <a:latin typeface="Yu Gothic UI" panose="020B0500000000000000" pitchFamily="34" charset="-128"/>
                <a:ea typeface="Yu Gothic UI" panose="020B0500000000000000" pitchFamily="34" charset="-128"/>
              </a:rPr>
              <a:t>setup()</a:t>
            </a:r>
            <a:r>
              <a:rPr lang="zh-TW" altLang="en-US" sz="1400" dirty="0">
                <a:latin typeface="Yu Gothic UI" panose="020B0500000000000000" pitchFamily="34" charset="-128"/>
                <a:ea typeface="Yu Gothic UI" panose="020B0500000000000000" pitchFamily="34" charset="-128"/>
              </a:rPr>
              <a:t>中實作</a:t>
            </a:r>
            <a:r>
              <a:rPr lang="en-US" altLang="zh-TW" sz="1400" dirty="0">
                <a:latin typeface="Yu Gothic UI" panose="020B0500000000000000" pitchFamily="34" charset="-128"/>
                <a:ea typeface="Yu Gothic UI" panose="020B0500000000000000" pitchFamily="34" charset="-128"/>
              </a:rPr>
              <a:t>GUI</a:t>
            </a:r>
            <a:r>
              <a:rPr lang="zh-TW" altLang="en-US" sz="1400" dirty="0">
                <a:latin typeface="Yu Gothic UI" panose="020B0500000000000000" pitchFamily="34" charset="-128"/>
                <a:ea typeface="Yu Gothic UI" panose="020B0500000000000000" pitchFamily="34" charset="-128"/>
              </a:rPr>
              <a:t>介面以及操控，並在</a:t>
            </a:r>
            <a:r>
              <a:rPr lang="en-US" altLang="zh-TW" sz="1400" dirty="0">
                <a:solidFill>
                  <a:srgbClr val="FF0000"/>
                </a:solidFill>
                <a:latin typeface="Yu Gothic UI" panose="020B0500000000000000" pitchFamily="34" charset="-128"/>
                <a:ea typeface="Yu Gothic UI" panose="020B0500000000000000" pitchFamily="34" charset="-128"/>
              </a:rPr>
              <a:t>update()</a:t>
            </a:r>
            <a:r>
              <a:rPr lang="zh-TW" altLang="en-US" sz="1400" dirty="0">
                <a:latin typeface="Yu Gothic UI" panose="020B0500000000000000" pitchFamily="34" charset="-128"/>
                <a:ea typeface="Yu Gothic UI" panose="020B0500000000000000" pitchFamily="34" charset="-128"/>
              </a:rPr>
              <a:t>中實作每一次拿取到資料後的處理。</a:t>
            </a:r>
            <a:endParaRPr lang="en-US" altLang="zh-TW" sz="1400" dirty="0">
              <a:solidFill>
                <a:srgbClr val="FF0000"/>
              </a:solidFill>
              <a:latin typeface="Yu Gothic UI" panose="020B0500000000000000" pitchFamily="34" charset="-128"/>
              <a:ea typeface="Yu Gothic UI" panose="020B0500000000000000" pitchFamily="34" charset="-128"/>
            </a:endParaRPr>
          </a:p>
          <a:p>
            <a:pPr marL="0" indent="0">
              <a:buNone/>
            </a:pPr>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sp>
        <p:nvSpPr>
          <p:cNvPr id="5" name="文字方塊 4">
            <a:extLst>
              <a:ext uri="{FF2B5EF4-FFF2-40B4-BE49-F238E27FC236}">
                <a16:creationId xmlns:a16="http://schemas.microsoft.com/office/drawing/2014/main" id="{B91BF264-47D8-4131-B129-CA026DDB1BA6}"/>
              </a:ext>
            </a:extLst>
          </p:cNvPr>
          <p:cNvSpPr txBox="1"/>
          <p:nvPr/>
        </p:nvSpPr>
        <p:spPr>
          <a:xfrm>
            <a:off x="1089872" y="2748843"/>
            <a:ext cx="9731926" cy="1938992"/>
          </a:xfrm>
          <a:prstGeom prst="rect">
            <a:avLst/>
          </a:prstGeom>
          <a:noFill/>
        </p:spPr>
        <p:txBody>
          <a:bodyPr wrap="square" numCol="2" rtlCol="0">
            <a:spAutoFit/>
          </a:bodyPr>
          <a:lstStyle/>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Updater(</a:t>
            </a:r>
            <a:r>
              <a:rPr lang="en-US" altLang="zh-TW" sz="1400" dirty="0" err="1">
                <a:latin typeface="Yu Gothic UI" panose="020B0500000000000000" pitchFamily="34" charset="-128"/>
                <a:ea typeface="Yu Gothic UI" panose="020B0500000000000000" pitchFamily="34" charset="-128"/>
              </a:rPr>
              <a:t>metaclass</a:t>
            </a:r>
            <a:r>
              <a:rPr lang="en-US" altLang="zh-TW"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ABCMeta</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抽象類別，更新類別中的</a:t>
            </a:r>
            <a:r>
              <a:rPr lang="en-US" altLang="zh-TW" sz="1200" dirty="0">
                <a:latin typeface="Yu Gothic UI" panose="020B0500000000000000" pitchFamily="34" charset="-128"/>
                <a:ea typeface="Yu Gothic UI" panose="020B0500000000000000" pitchFamily="34" charset="-128"/>
              </a:rPr>
              <a:t>GUI</a:t>
            </a:r>
            <a:r>
              <a:rPr lang="zh-TW" altLang="en-US" sz="1200" dirty="0">
                <a:latin typeface="Yu Gothic UI" panose="020B0500000000000000" pitchFamily="34" charset="-128"/>
                <a:ea typeface="Yu Gothic UI" panose="020B0500000000000000" pitchFamily="34" charset="-128"/>
              </a:rPr>
              <a:t>物件以及執行</a:t>
            </a:r>
            <a:r>
              <a:rPr lang="en-US" altLang="zh-TW" sz="1200" dirty="0">
                <a:latin typeface="Yu Gothic UI" panose="020B0500000000000000" pitchFamily="34" charset="-128"/>
                <a:ea typeface="Yu Gothic UI" panose="020B0500000000000000" pitchFamily="34" charset="-128"/>
              </a:rPr>
              <a:t>GUI</a:t>
            </a:r>
            <a:r>
              <a:rPr lang="zh-TW" altLang="en-US" sz="1200" dirty="0">
                <a:latin typeface="Yu Gothic UI" panose="020B0500000000000000" pitchFamily="34" charset="-128"/>
                <a:ea typeface="Yu Gothic UI" panose="020B0500000000000000" pitchFamily="34" charset="-128"/>
              </a:rPr>
              <a:t>的操作流程。</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r>
              <a:rPr lang="en-US" altLang="zh-TW" sz="1200" dirty="0">
                <a:latin typeface="Yu Gothic UI" panose="020B0500000000000000" pitchFamily="34" charset="-128"/>
                <a:ea typeface="Yu Gothic UI" panose="020B0500000000000000" pitchFamily="34" charset="-128"/>
              </a:rPr>
              <a:t>def setup(self, win: </a:t>
            </a:r>
            <a:r>
              <a:rPr lang="en-US" altLang="zh-TW" sz="1200" dirty="0" err="1">
                <a:latin typeface="Yu Gothic UI" panose="020B0500000000000000" pitchFamily="34" charset="-128"/>
                <a:ea typeface="Yu Gothic UI" panose="020B0500000000000000" pitchFamily="34" charset="-128"/>
              </a:rPr>
              <a:t>QtWidgets.QMainWindow</a:t>
            </a:r>
            <a:r>
              <a:rPr lang="en-US" altLang="zh-TW" sz="1200" dirty="0">
                <a:latin typeface="Yu Gothic UI" panose="020B0500000000000000" pitchFamily="34" charset="-128"/>
                <a:ea typeface="Yu Gothic UI" panose="020B0500000000000000" pitchFamily="34" charset="-128"/>
              </a:rPr>
              <a:t>):</a:t>
            </a:r>
          </a:p>
          <a:p>
            <a:pPr marL="1371600" lvl="3" indent="0">
              <a:lnSpc>
                <a:spcPct val="150000"/>
              </a:lnSpc>
              <a:buNone/>
            </a:pPr>
            <a:r>
              <a:rPr lang="zh-TW" altLang="en-US" sz="1000" dirty="0">
                <a:latin typeface="Yu Gothic UI" panose="020B0500000000000000" pitchFamily="34" charset="-128"/>
                <a:ea typeface="Yu Gothic UI" panose="020B0500000000000000" pitchFamily="34" charset="-128"/>
              </a:rPr>
              <a:t>布局以及增加每個</a:t>
            </a:r>
            <a:r>
              <a:rPr lang="en-US" altLang="zh-TW" sz="1000" dirty="0">
                <a:latin typeface="Yu Gothic UI" panose="020B0500000000000000" pitchFamily="34" charset="-128"/>
                <a:ea typeface="Yu Gothic UI" panose="020B0500000000000000" pitchFamily="34" charset="-128"/>
              </a:rPr>
              <a:t>mode</a:t>
            </a:r>
            <a:r>
              <a:rPr lang="zh-TW" altLang="en-US" sz="1000" dirty="0">
                <a:latin typeface="Yu Gothic UI" panose="020B0500000000000000" pitchFamily="34" charset="-128"/>
                <a:ea typeface="Yu Gothic UI" panose="020B0500000000000000" pitchFamily="34" charset="-128"/>
              </a:rPr>
              <a:t>在</a:t>
            </a:r>
            <a:r>
              <a:rPr lang="en-US" altLang="zh-TW" sz="1000" dirty="0">
                <a:latin typeface="Yu Gothic UI" panose="020B0500000000000000" pitchFamily="34" charset="-128"/>
                <a:ea typeface="Yu Gothic UI" panose="020B0500000000000000" pitchFamily="34" charset="-128"/>
              </a:rPr>
              <a:t>main window </a:t>
            </a:r>
            <a:r>
              <a:rPr lang="zh-TW" altLang="en-US" sz="1000" dirty="0">
                <a:latin typeface="Yu Gothic UI" panose="020B0500000000000000" pitchFamily="34" charset="-128"/>
                <a:ea typeface="Yu Gothic UI" panose="020B0500000000000000" pitchFamily="34" charset="-128"/>
              </a:rPr>
              <a:t>上</a:t>
            </a:r>
            <a:r>
              <a:rPr lang="en-US" altLang="zh-TW" sz="1000" dirty="0">
                <a:latin typeface="Yu Gothic UI" panose="020B0500000000000000" pitchFamily="34" charset="-128"/>
                <a:ea typeface="Yu Gothic UI" panose="020B0500000000000000" pitchFamily="34" charset="-128"/>
              </a:rPr>
              <a:t>GUI</a:t>
            </a:r>
            <a:r>
              <a:rPr lang="zh-TW" altLang="en-US" sz="1000" dirty="0">
                <a:latin typeface="Yu Gothic UI" panose="020B0500000000000000" pitchFamily="34" charset="-128"/>
                <a:ea typeface="Yu Gothic UI" panose="020B0500000000000000" pitchFamily="34" charset="-128"/>
              </a:rPr>
              <a:t>的物件。</a:t>
            </a:r>
            <a:endParaRPr lang="en-US" altLang="zh-TW" sz="1000" dirty="0">
              <a:latin typeface="Yu Gothic UI" panose="020B0500000000000000" pitchFamily="34" charset="-128"/>
              <a:ea typeface="Yu Gothic UI" panose="020B0500000000000000" pitchFamily="34" charset="-128"/>
            </a:endParaRPr>
          </a:p>
          <a:p>
            <a:pPr marL="914400" lvl="2" indent="0">
              <a:lnSpc>
                <a:spcPct val="150000"/>
              </a:lnSpc>
              <a:buNone/>
            </a:pPr>
            <a:r>
              <a:rPr lang="en-US" altLang="zh-TW" sz="1200" dirty="0">
                <a:latin typeface="Yu Gothic UI" panose="020B0500000000000000" pitchFamily="34" charset="-128"/>
                <a:ea typeface="Yu Gothic UI" panose="020B0500000000000000" pitchFamily="34" charset="-128"/>
              </a:rPr>
              <a:t>def update(self):</a:t>
            </a:r>
          </a:p>
          <a:p>
            <a:pPr marL="1371600" lvl="3" indent="0">
              <a:lnSpc>
                <a:spcPct val="150000"/>
              </a:lnSpc>
              <a:buNone/>
            </a:pPr>
            <a:r>
              <a:rPr lang="zh-TW" altLang="en-US" sz="1000" dirty="0">
                <a:latin typeface="Yu Gothic UI" panose="020B0500000000000000" pitchFamily="34" charset="-128"/>
                <a:ea typeface="Yu Gothic UI" panose="020B0500000000000000" pitchFamily="34" charset="-128"/>
              </a:rPr>
              <a:t>在每一次從</a:t>
            </a:r>
            <a:r>
              <a:rPr lang="en-US" altLang="zh-TW" sz="1000" dirty="0">
                <a:latin typeface="Yu Gothic UI" panose="020B0500000000000000" pitchFamily="34" charset="-128"/>
                <a:ea typeface="Yu Gothic UI" panose="020B0500000000000000" pitchFamily="34" charset="-128"/>
              </a:rPr>
              <a:t>Receiver</a:t>
            </a:r>
            <a:r>
              <a:rPr lang="zh-TW" altLang="en-US" sz="1000" dirty="0">
                <a:latin typeface="Yu Gothic UI" panose="020B0500000000000000" pitchFamily="34" charset="-128"/>
                <a:ea typeface="Yu Gothic UI" panose="020B0500000000000000" pitchFamily="34" charset="-128"/>
              </a:rPr>
              <a:t>物件拿到</a:t>
            </a:r>
            <a:r>
              <a:rPr lang="en-US" altLang="zh-TW" sz="1000" dirty="0">
                <a:latin typeface="Yu Gothic UI" panose="020B0500000000000000" pitchFamily="34" charset="-128"/>
                <a:ea typeface="Yu Gothic UI" panose="020B0500000000000000" pitchFamily="34" charset="-128"/>
              </a:rPr>
              <a:t>data</a:t>
            </a:r>
            <a:r>
              <a:rPr lang="zh-TW" altLang="en-US" sz="1000" dirty="0">
                <a:latin typeface="Yu Gothic UI" panose="020B0500000000000000" pitchFamily="34" charset="-128"/>
                <a:ea typeface="Yu Gothic UI" panose="020B0500000000000000" pitchFamily="34" charset="-128"/>
              </a:rPr>
              <a:t>時更新狀態或圖表。</a:t>
            </a:r>
            <a:endParaRPr lang="en-US" altLang="zh-TW" sz="10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0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764908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a:latin typeface="Yu Gothic UI" panose="020B0500000000000000" pitchFamily="34" charset="-128"/>
                <a:ea typeface="Yu Gothic UI" panose="020B0500000000000000" pitchFamily="34" charset="-128"/>
              </a:rPr>
              <a:t>Mode</a:t>
            </a:r>
            <a:endParaRPr lang="en-US" altLang="zh-TW" sz="1600"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GuiUpdater.py</a:t>
            </a:r>
          </a:p>
          <a:p>
            <a:pPr marL="0" indent="0">
              <a:buNone/>
            </a:pPr>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sp>
        <p:nvSpPr>
          <p:cNvPr id="5" name="文字方塊 4">
            <a:extLst>
              <a:ext uri="{FF2B5EF4-FFF2-40B4-BE49-F238E27FC236}">
                <a16:creationId xmlns:a16="http://schemas.microsoft.com/office/drawing/2014/main" id="{B91BF264-47D8-4131-B129-CA026DDB1BA6}"/>
              </a:ext>
            </a:extLst>
          </p:cNvPr>
          <p:cNvSpPr txBox="1"/>
          <p:nvPr/>
        </p:nvSpPr>
        <p:spPr>
          <a:xfrm>
            <a:off x="838200" y="2153954"/>
            <a:ext cx="10646328" cy="3567338"/>
          </a:xfrm>
          <a:prstGeom prst="rect">
            <a:avLst/>
          </a:prstGeom>
          <a:noFill/>
        </p:spPr>
        <p:txBody>
          <a:bodyPr wrap="square" numCol="2" rtlCol="0">
            <a:spAutoFit/>
          </a:bodyPr>
          <a:lstStyle/>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RawDataTracking2DUpdater:</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拿到</a:t>
            </a:r>
            <a:r>
              <a:rPr lang="en-US" altLang="zh-TW" sz="1200" dirty="0">
                <a:solidFill>
                  <a:srgbClr val="FF0000"/>
                </a:solidFill>
                <a:latin typeface="Yu Gothic UI" panose="020B0500000000000000" pitchFamily="34" charset="-128"/>
                <a:ea typeface="Yu Gothic UI" panose="020B0500000000000000" pitchFamily="34" charset="-128"/>
              </a:rPr>
              <a:t>Raw data</a:t>
            </a:r>
            <a:r>
              <a:rPr lang="zh-TW" altLang="en-US" sz="1200" dirty="0">
                <a:latin typeface="Yu Gothic UI" panose="020B0500000000000000" pitchFamily="34" charset="-128"/>
                <a:ea typeface="Yu Gothic UI" panose="020B0500000000000000" pitchFamily="34" charset="-128"/>
              </a:rPr>
              <a:t>並更新</a:t>
            </a:r>
            <a:r>
              <a:rPr lang="en-US" altLang="zh-TW" sz="1200" dirty="0" err="1">
                <a:solidFill>
                  <a:srgbClr val="FF0000"/>
                </a:solidFill>
                <a:latin typeface="Yu Gothic UI" panose="020B0500000000000000" pitchFamily="34" charset="-128"/>
                <a:ea typeface="Yu Gothic UI" panose="020B0500000000000000" pitchFamily="34" charset="-128"/>
              </a:rPr>
              <a:t>DrawingPosition</a:t>
            </a:r>
            <a:r>
              <a:rPr lang="en-US" altLang="zh-TW" sz="1200" dirty="0">
                <a:solidFill>
                  <a:srgbClr val="FF0000"/>
                </a:solidFill>
                <a:latin typeface="Yu Gothic UI" panose="020B0500000000000000" pitchFamily="34" charset="-128"/>
                <a:ea typeface="Yu Gothic UI" panose="020B0500000000000000" pitchFamily="34" charset="-128"/>
              </a:rPr>
              <a:t>()</a:t>
            </a:r>
            <a:r>
              <a:rPr lang="zh-TW" altLang="en-US" sz="1200" dirty="0">
                <a:latin typeface="Yu Gothic UI" panose="020B0500000000000000" pitchFamily="34" charset="-128"/>
                <a:ea typeface="Yu Gothic UI" panose="020B0500000000000000" pitchFamily="34" charset="-128"/>
              </a:rPr>
              <a:t>並畫出</a:t>
            </a:r>
            <a:r>
              <a:rPr lang="en-US" altLang="zh-TW" sz="1200" dirty="0">
                <a:latin typeface="Yu Gothic UI" panose="020B0500000000000000" pitchFamily="34" charset="-128"/>
                <a:ea typeface="Yu Gothic UI" panose="020B0500000000000000" pitchFamily="34" charset="-128"/>
              </a:rPr>
              <a:t>2DTracking</a:t>
            </a:r>
            <a:r>
              <a:rPr lang="zh-TW" altLang="en-US" sz="1200" dirty="0">
                <a:latin typeface="Yu Gothic UI" panose="020B0500000000000000" pitchFamily="34" charset="-128"/>
                <a:ea typeface="Yu Gothic UI" panose="020B0500000000000000" pitchFamily="34" charset="-128"/>
              </a:rPr>
              <a:t>的位置。</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0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a:t>
            </a:r>
            <a:r>
              <a:rPr lang="zh-TW" altLang="en-US" sz="1400" dirty="0">
                <a:latin typeface="Yu Gothic UI" panose="020B0500000000000000" pitchFamily="34" charset="-128"/>
                <a:ea typeface="Yu Gothic UI" panose="020B0500000000000000" pitchFamily="34" charset="-128"/>
              </a:rPr>
              <a:t> </a:t>
            </a:r>
            <a:r>
              <a:rPr lang="en-US" altLang="zh-TW" sz="1400" dirty="0" err="1">
                <a:latin typeface="Yu Gothic UI" panose="020B0500000000000000" pitchFamily="34" charset="-128"/>
                <a:ea typeface="Yu Gothic UI" panose="020B0500000000000000" pitchFamily="34" charset="-128"/>
              </a:rPr>
              <a:t>FeatureMapUpdater</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拿到</a:t>
            </a:r>
            <a:r>
              <a:rPr lang="en-US" altLang="zh-TW" sz="1200" dirty="0">
                <a:solidFill>
                  <a:srgbClr val="FF0000"/>
                </a:solidFill>
                <a:latin typeface="Yu Gothic UI" panose="020B0500000000000000" pitchFamily="34" charset="-128"/>
                <a:ea typeface="Yu Gothic UI" panose="020B0500000000000000" pitchFamily="34" charset="-128"/>
              </a:rPr>
              <a:t>RDI</a:t>
            </a:r>
            <a:r>
              <a:rPr lang="zh-TW" altLang="en-US" sz="1200" dirty="0">
                <a:solidFill>
                  <a:srgbClr val="FF0000"/>
                </a:solidFill>
                <a:latin typeface="Yu Gothic UI" panose="020B0500000000000000" pitchFamily="34" charset="-128"/>
                <a:ea typeface="Yu Gothic UI" panose="020B0500000000000000" pitchFamily="34" charset="-128"/>
              </a:rPr>
              <a:t> </a:t>
            </a:r>
            <a:r>
              <a:rPr lang="en-US" altLang="zh-TW" sz="1200" dirty="0">
                <a:solidFill>
                  <a:srgbClr val="FF0000"/>
                </a:solidFill>
                <a:latin typeface="Yu Gothic UI" panose="020B0500000000000000" pitchFamily="34" charset="-128"/>
                <a:ea typeface="Yu Gothic UI" panose="020B0500000000000000" pitchFamily="34" charset="-128"/>
              </a:rPr>
              <a:t>PHD data</a:t>
            </a:r>
            <a:r>
              <a:rPr lang="zh-TW" altLang="en-US" sz="1200" dirty="0">
                <a:latin typeface="Yu Gothic UI" panose="020B0500000000000000" pitchFamily="34" charset="-128"/>
                <a:ea typeface="Yu Gothic UI" panose="020B0500000000000000" pitchFamily="34" charset="-128"/>
              </a:rPr>
              <a:t>並更新</a:t>
            </a:r>
            <a:r>
              <a:rPr lang="en-US" altLang="zh-TW" sz="1200" dirty="0" err="1">
                <a:solidFill>
                  <a:srgbClr val="FF0000"/>
                </a:solidFill>
                <a:latin typeface="Yu Gothic UI" panose="020B0500000000000000" pitchFamily="34" charset="-128"/>
                <a:ea typeface="Yu Gothic UI" panose="020B0500000000000000" pitchFamily="34" charset="-128"/>
              </a:rPr>
              <a:t>FeatureMapWidget</a:t>
            </a:r>
            <a:r>
              <a:rPr lang="en-US" altLang="zh-TW" sz="1200" dirty="0">
                <a:solidFill>
                  <a:srgbClr val="FF0000"/>
                </a:solidFill>
                <a:latin typeface="Yu Gothic UI" panose="020B0500000000000000" pitchFamily="34" charset="-128"/>
                <a:ea typeface="Yu Gothic UI" panose="020B0500000000000000" pitchFamily="34" charset="-128"/>
              </a:rPr>
              <a:t>()</a:t>
            </a:r>
            <a:r>
              <a:rPr lang="zh-TW" altLang="en-US" sz="1200" dirty="0">
                <a:latin typeface="Yu Gothic UI" panose="020B0500000000000000" pitchFamily="34" charset="-128"/>
                <a:ea typeface="Yu Gothic UI" panose="020B0500000000000000" pitchFamily="34" charset="-128"/>
              </a:rPr>
              <a:t>上的</a:t>
            </a:r>
            <a:r>
              <a:rPr lang="en-US" altLang="zh-TW" sz="1200" dirty="0">
                <a:latin typeface="Yu Gothic UI" panose="020B0500000000000000" pitchFamily="34" charset="-128"/>
                <a:ea typeface="Yu Gothic UI" panose="020B0500000000000000" pitchFamily="34" charset="-128"/>
              </a:rPr>
              <a:t> Feature map</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0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HardwareInferenceUpdater</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拿到</a:t>
            </a:r>
            <a:r>
              <a:rPr lang="en-US" altLang="zh-TW" sz="1200" dirty="0">
                <a:latin typeface="Yu Gothic UI" panose="020B0500000000000000" pitchFamily="34" charset="-128"/>
                <a:ea typeface="Yu Gothic UI" panose="020B0500000000000000" pitchFamily="34" charset="-128"/>
              </a:rPr>
              <a:t>hardware results </a:t>
            </a:r>
            <a:r>
              <a:rPr lang="zh-TW" altLang="en-US" sz="1200" dirty="0">
                <a:latin typeface="Yu Gothic UI" panose="020B0500000000000000" pitchFamily="34" charset="-128"/>
                <a:ea typeface="Yu Gothic UI" panose="020B0500000000000000" pitchFamily="34" charset="-128"/>
              </a:rPr>
              <a:t>的 </a:t>
            </a:r>
            <a:r>
              <a:rPr lang="en-US" altLang="zh-TW" sz="1200" dirty="0">
                <a:solidFill>
                  <a:srgbClr val="C00000"/>
                </a:solidFill>
                <a:latin typeface="Yu Gothic UI" panose="020B0500000000000000" pitchFamily="34" charset="-128"/>
                <a:ea typeface="Yu Gothic UI" panose="020B0500000000000000" pitchFamily="34" charset="-128"/>
              </a:rPr>
              <a:t>exponential</a:t>
            </a:r>
            <a:r>
              <a:rPr lang="en-US" altLang="zh-TW" sz="1200" dirty="0">
                <a:latin typeface="Yu Gothic UI" panose="020B0500000000000000" pitchFamily="34" charset="-128"/>
                <a:ea typeface="Yu Gothic UI" panose="020B0500000000000000" pitchFamily="34" charset="-128"/>
              </a:rPr>
              <a:t> </a:t>
            </a:r>
            <a:r>
              <a:rPr lang="zh-TW" altLang="en-US" sz="1200" dirty="0">
                <a:latin typeface="Yu Gothic UI" panose="020B0500000000000000" pitchFamily="34" charset="-128"/>
                <a:ea typeface="Yu Gothic UI" panose="020B0500000000000000" pitchFamily="34" charset="-128"/>
              </a:rPr>
              <a:t>並更新</a:t>
            </a:r>
            <a:r>
              <a:rPr lang="en-US" altLang="zh-TW" sz="1200" dirty="0" err="1">
                <a:solidFill>
                  <a:srgbClr val="FF0000"/>
                </a:solidFill>
                <a:latin typeface="Yu Gothic UI" panose="020B0500000000000000" pitchFamily="34" charset="-128"/>
                <a:ea typeface="Yu Gothic UI" panose="020B0500000000000000" pitchFamily="34" charset="-128"/>
              </a:rPr>
              <a:t>DrawingResult_GS</a:t>
            </a:r>
            <a:r>
              <a:rPr lang="en-US" altLang="zh-TW" sz="1200" dirty="0">
                <a:solidFill>
                  <a:srgbClr val="FF0000"/>
                </a:solidFill>
                <a:latin typeface="Yu Gothic UI" panose="020B0500000000000000" pitchFamily="34" charset="-128"/>
                <a:ea typeface="Yu Gothic UI" panose="020B0500000000000000" pitchFamily="34" charset="-128"/>
              </a:rPr>
              <a:t>()</a:t>
            </a:r>
            <a:r>
              <a:rPr lang="zh-TW" altLang="en-US" sz="1200" dirty="0">
                <a:latin typeface="Yu Gothic UI" panose="020B0500000000000000" pitchFamily="34" charset="-128"/>
                <a:ea typeface="Yu Gothic UI" panose="020B0500000000000000" pitchFamily="34" charset="-128"/>
              </a:rPr>
              <a:t> 的</a:t>
            </a:r>
            <a:r>
              <a:rPr lang="en-US" altLang="zh-TW" sz="1200" dirty="0">
                <a:latin typeface="Yu Gothic UI" panose="020B0500000000000000" pitchFamily="34" charset="-128"/>
                <a:ea typeface="Yu Gothic UI" panose="020B0500000000000000" pitchFamily="34" charset="-128"/>
              </a:rPr>
              <a:t>stem plot</a:t>
            </a:r>
            <a:r>
              <a:rPr lang="zh-TW" altLang="en-US" sz="1200" dirty="0">
                <a:latin typeface="Yu Gothic UI" panose="020B0500000000000000" pitchFamily="34" charset="-128"/>
                <a:ea typeface="Yu Gothic UI" panose="020B0500000000000000" pitchFamily="34" charset="-128"/>
              </a:rPr>
              <a:t> 顯示</a:t>
            </a:r>
            <a:r>
              <a:rPr lang="en-US" altLang="zh-TW" sz="1200" dirty="0">
                <a:latin typeface="Yu Gothic UI" panose="020B0500000000000000" pitchFamily="34" charset="-128"/>
                <a:ea typeface="Yu Gothic UI" panose="020B0500000000000000" pitchFamily="34" charset="-128"/>
              </a:rPr>
              <a:t>AI</a:t>
            </a:r>
            <a:r>
              <a:rPr lang="zh-TW" altLang="en-US" sz="1200" dirty="0">
                <a:latin typeface="Yu Gothic UI" panose="020B0500000000000000" pitchFamily="34" charset="-128"/>
                <a:ea typeface="Yu Gothic UI" panose="020B0500000000000000" pitchFamily="34" charset="-128"/>
              </a:rPr>
              <a:t>辨識手勢的結果。</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a:t>
            </a:r>
            <a:r>
              <a:rPr lang="zh-TW" altLang="en-US" sz="1400" dirty="0">
                <a:latin typeface="Yu Gothic UI" panose="020B0500000000000000" pitchFamily="34" charset="-128"/>
                <a:ea typeface="Yu Gothic UI" panose="020B0500000000000000" pitchFamily="34" charset="-128"/>
              </a:rPr>
              <a:t> </a:t>
            </a:r>
            <a:r>
              <a:rPr lang="en-US" altLang="zh-TW" sz="1400" dirty="0" err="1">
                <a:latin typeface="Yu Gothic UI" panose="020B0500000000000000" pitchFamily="34" charset="-128"/>
                <a:ea typeface="Yu Gothic UI" panose="020B0500000000000000" pitchFamily="34" charset="-128"/>
              </a:rPr>
              <a:t>HardwarePictureInferenceUpdater</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以點亮圖片的方式顯示手勢結果。</a:t>
            </a:r>
            <a:endParaRPr lang="en-US" altLang="zh-TW" sz="12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RawDataUpdater</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kumimoji="0" lang="zh-TW" altLang="en-US"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拿到</a:t>
            </a:r>
            <a:r>
              <a:rPr kumimoji="0" lang="en-US" altLang="zh-TW" sz="1200" b="0" i="0" u="none" strike="noStrike" kern="1200" cap="none" spc="0" normalizeH="0" baseline="0" noProof="0" dirty="0">
                <a:ln>
                  <a:noFill/>
                </a:ln>
                <a:solidFill>
                  <a:srgbClr val="FF0000"/>
                </a:solidFill>
                <a:effectLst/>
                <a:uLnTx/>
                <a:uFillTx/>
                <a:latin typeface="Yu Gothic UI" panose="020B0500000000000000" pitchFamily="34" charset="-128"/>
                <a:ea typeface="Yu Gothic UI" panose="020B0500000000000000" pitchFamily="34" charset="-128"/>
                <a:cs typeface="+mn-cs"/>
              </a:rPr>
              <a:t>Raw data</a:t>
            </a:r>
            <a:r>
              <a:rPr kumimoji="0" lang="zh-TW" altLang="en-US" sz="1200" b="0" i="0" u="none" strike="noStrike" kern="1200" cap="none" spc="0" normalizeH="0" baseline="0" noProof="0" dirty="0">
                <a:ln>
                  <a:noFill/>
                </a:ln>
                <a:solidFill>
                  <a:srgbClr val="FF0000"/>
                </a:solidFill>
                <a:effectLst/>
                <a:uLnTx/>
                <a:uFillTx/>
                <a:latin typeface="Yu Gothic UI" panose="020B0500000000000000" pitchFamily="34" charset="-128"/>
                <a:ea typeface="Yu Gothic UI" panose="020B0500000000000000" pitchFamily="34" charset="-128"/>
                <a:cs typeface="+mn-cs"/>
              </a:rPr>
              <a:t> </a:t>
            </a:r>
            <a:r>
              <a:rPr kumimoji="0" lang="zh-TW" altLang="en-US" sz="1200" b="0" i="0" u="none" strike="noStrike" kern="1200" cap="none" spc="0" normalizeH="0" baseline="0" noProof="0" dirty="0">
                <a:ln>
                  <a:noFill/>
                </a:ln>
                <a:effectLst/>
                <a:uLnTx/>
                <a:uFillTx/>
                <a:latin typeface="Yu Gothic UI" panose="020B0500000000000000" pitchFamily="34" charset="-128"/>
                <a:ea typeface="Yu Gothic UI" panose="020B0500000000000000" pitchFamily="34" charset="-128"/>
                <a:cs typeface="+mn-cs"/>
              </a:rPr>
              <a:t>並更新</a:t>
            </a:r>
            <a:r>
              <a:rPr kumimoji="0" lang="en-US" altLang="zh-TW" sz="1200" b="0" i="0" u="none" strike="noStrike" kern="1200" cap="none" spc="0" normalizeH="0" baseline="0" noProof="0" dirty="0" err="1">
                <a:ln>
                  <a:noFill/>
                </a:ln>
                <a:solidFill>
                  <a:srgbClr val="C00000"/>
                </a:solidFill>
                <a:effectLst/>
                <a:uLnTx/>
                <a:uFillTx/>
                <a:latin typeface="Yu Gothic UI" panose="020B0500000000000000" pitchFamily="34" charset="-128"/>
                <a:ea typeface="Yu Gothic UI" panose="020B0500000000000000" pitchFamily="34" charset="-128"/>
                <a:cs typeface="+mn-cs"/>
              </a:rPr>
              <a:t>RawDataGraph</a:t>
            </a:r>
            <a:r>
              <a:rPr kumimoji="0" lang="en-US" altLang="zh-TW" sz="1200" b="0" i="0" u="none" strike="noStrike" kern="1200" cap="none" spc="0" normalizeH="0" baseline="0" noProof="0" dirty="0">
                <a:ln>
                  <a:noFill/>
                </a:ln>
                <a:solidFill>
                  <a:srgbClr val="C00000"/>
                </a:solidFill>
                <a:effectLst/>
                <a:uLnTx/>
                <a:uFillTx/>
                <a:latin typeface="Yu Gothic UI" panose="020B0500000000000000" pitchFamily="34" charset="-128"/>
                <a:ea typeface="Yu Gothic UI" panose="020B0500000000000000" pitchFamily="34" charset="-128"/>
                <a:cs typeface="+mn-cs"/>
              </a:rPr>
              <a:t>()</a:t>
            </a:r>
            <a:r>
              <a:rPr kumimoji="0" lang="zh-TW" altLang="en-US" sz="1200" b="0" i="0" u="none" strike="noStrike" kern="1200" cap="none" spc="0" normalizeH="0" baseline="0" noProof="0" dirty="0">
                <a:ln>
                  <a:noFill/>
                </a:ln>
                <a:effectLst/>
                <a:uLnTx/>
                <a:uFillTx/>
                <a:latin typeface="Yu Gothic UI" panose="020B0500000000000000" pitchFamily="34" charset="-128"/>
                <a:ea typeface="Yu Gothic UI" panose="020B0500000000000000" pitchFamily="34" charset="-128"/>
                <a:cs typeface="+mn-cs"/>
              </a:rPr>
              <a:t>上</a:t>
            </a:r>
            <a:r>
              <a:rPr kumimoji="0" lang="en-US" altLang="zh-TW" sz="1200" b="0" i="0" u="none" strike="noStrike" kern="1200" cap="none" spc="0" normalizeH="0" baseline="0" noProof="0" dirty="0">
                <a:ln>
                  <a:noFill/>
                </a:ln>
                <a:effectLst/>
                <a:uLnTx/>
                <a:uFillTx/>
                <a:latin typeface="Yu Gothic UI" panose="020B0500000000000000" pitchFamily="34" charset="-128"/>
                <a:ea typeface="Yu Gothic UI" panose="020B0500000000000000" pitchFamily="34" charset="-128"/>
                <a:cs typeface="+mn-cs"/>
              </a:rPr>
              <a:t>Raw data</a:t>
            </a:r>
            <a:r>
              <a:rPr kumimoji="0" lang="zh-TW" altLang="en-US" sz="1200" b="0" i="0" u="none" strike="noStrike" kern="1200" cap="none" spc="0" normalizeH="0" baseline="0" noProof="0" dirty="0">
                <a:ln>
                  <a:noFill/>
                </a:ln>
                <a:effectLst/>
                <a:uLnTx/>
                <a:uFillTx/>
                <a:latin typeface="Yu Gothic UI" panose="020B0500000000000000" pitchFamily="34" charset="-128"/>
                <a:ea typeface="Yu Gothic UI" panose="020B0500000000000000" pitchFamily="34" charset="-128"/>
                <a:cs typeface="+mn-cs"/>
              </a:rPr>
              <a:t>的圖。</a:t>
            </a:r>
            <a:endParaRPr kumimoji="0" lang="en-US" altLang="zh-TW" sz="1200" b="0" i="0" u="none" strike="noStrike" kern="1200" cap="none" spc="0" normalizeH="0" baseline="0" noProof="0" dirty="0">
              <a:ln>
                <a:noFill/>
              </a:ln>
              <a:effectLst/>
              <a:uLnTx/>
              <a:uFillTx/>
              <a:latin typeface="Yu Gothic UI" panose="020B0500000000000000" pitchFamily="34" charset="-128"/>
              <a:ea typeface="Yu Gothic UI" panose="020B0500000000000000" pitchFamily="34" charset="-128"/>
              <a:cs typeface="+mn-cs"/>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lvl="1">
              <a:lnSpc>
                <a:spcPct val="150000"/>
              </a:lnSpc>
            </a:pPr>
            <a:r>
              <a:rPr lang="en-US" altLang="zh-TW" sz="1400" dirty="0">
                <a:latin typeface="Yu Gothic UI" panose="020B0500000000000000" pitchFamily="34" charset="-128"/>
                <a:ea typeface="Yu Gothic UI" panose="020B0500000000000000" pitchFamily="34" charset="-128"/>
              </a:rPr>
              <a:t>class</a:t>
            </a:r>
            <a:r>
              <a:rPr lang="zh-TW" altLang="en-US" sz="1400" dirty="0">
                <a:latin typeface="Yu Gothic UI" panose="020B0500000000000000" pitchFamily="34" charset="-128"/>
                <a:ea typeface="Yu Gothic UI" panose="020B0500000000000000" pitchFamily="34" charset="-128"/>
              </a:rPr>
              <a:t> </a:t>
            </a:r>
            <a:r>
              <a:rPr lang="en-US" altLang="zh-TW" sz="1400" dirty="0" err="1">
                <a:latin typeface="Yu Gothic UI" panose="020B0500000000000000" pitchFamily="34" charset="-128"/>
                <a:ea typeface="Yu Gothic UI" panose="020B0500000000000000" pitchFamily="34" charset="-128"/>
              </a:rPr>
              <a:t>SoftwareInferenceUpdater</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拿到</a:t>
            </a:r>
            <a:r>
              <a:rPr lang="en-US" altLang="zh-TW" sz="1200" dirty="0">
                <a:solidFill>
                  <a:srgbClr val="FF0000"/>
                </a:solidFill>
                <a:latin typeface="Yu Gothic UI" panose="020B0500000000000000" pitchFamily="34" charset="-128"/>
                <a:ea typeface="Yu Gothic UI" panose="020B0500000000000000" pitchFamily="34" charset="-128"/>
              </a:rPr>
              <a:t>RDI</a:t>
            </a:r>
            <a:r>
              <a:rPr lang="zh-TW" altLang="en-US" sz="1200" dirty="0">
                <a:solidFill>
                  <a:srgbClr val="FF0000"/>
                </a:solidFill>
                <a:latin typeface="Yu Gothic UI" panose="020B0500000000000000" pitchFamily="34" charset="-128"/>
                <a:ea typeface="Yu Gothic UI" panose="020B0500000000000000" pitchFamily="34" charset="-128"/>
              </a:rPr>
              <a:t> </a:t>
            </a:r>
            <a:r>
              <a:rPr lang="en-US" altLang="zh-TW" sz="1200" dirty="0">
                <a:solidFill>
                  <a:srgbClr val="FF0000"/>
                </a:solidFill>
                <a:latin typeface="Yu Gothic UI" panose="020B0500000000000000" pitchFamily="34" charset="-128"/>
                <a:ea typeface="Yu Gothic UI" panose="020B0500000000000000" pitchFamily="34" charset="-128"/>
              </a:rPr>
              <a:t>PHD data </a:t>
            </a:r>
            <a:r>
              <a:rPr lang="zh-TW" altLang="en-US" sz="1200" dirty="0">
                <a:latin typeface="Yu Gothic UI" panose="020B0500000000000000" pitchFamily="34" charset="-128"/>
                <a:ea typeface="Yu Gothic UI" panose="020B0500000000000000" pitchFamily="34" charset="-128"/>
              </a:rPr>
              <a:t>經過</a:t>
            </a:r>
            <a:r>
              <a:rPr lang="en-US" altLang="zh-TW" sz="1200" dirty="0">
                <a:latin typeface="Yu Gothic UI" panose="020B0500000000000000" pitchFamily="34" charset="-128"/>
                <a:ea typeface="Yu Gothic UI" panose="020B0500000000000000" pitchFamily="34" charset="-128"/>
              </a:rPr>
              <a:t>software</a:t>
            </a:r>
            <a:r>
              <a:rPr lang="zh-TW" altLang="en-US" sz="1200" dirty="0">
                <a:latin typeface="Yu Gothic UI" panose="020B0500000000000000" pitchFamily="34" charset="-128"/>
                <a:ea typeface="Yu Gothic UI" panose="020B0500000000000000" pitchFamily="34" charset="-128"/>
              </a:rPr>
              <a:t>的演算法算出</a:t>
            </a:r>
            <a:r>
              <a:rPr lang="en-US" altLang="zh-TW" sz="1200" dirty="0">
                <a:latin typeface="Yu Gothic UI" panose="020B0500000000000000" pitchFamily="34" charset="-128"/>
                <a:ea typeface="Yu Gothic UI" panose="020B0500000000000000" pitchFamily="34" charset="-128"/>
              </a:rPr>
              <a:t>exponential </a:t>
            </a:r>
            <a:r>
              <a:rPr lang="zh-TW" altLang="en-US" sz="1200" dirty="0">
                <a:latin typeface="Yu Gothic UI" panose="020B0500000000000000" pitchFamily="34" charset="-128"/>
                <a:ea typeface="Yu Gothic UI" panose="020B0500000000000000" pitchFamily="34" charset="-128"/>
              </a:rPr>
              <a:t>並更新</a:t>
            </a:r>
            <a:r>
              <a:rPr lang="en-US" altLang="zh-TW" sz="1200" dirty="0" err="1">
                <a:solidFill>
                  <a:srgbClr val="FF0000"/>
                </a:solidFill>
                <a:latin typeface="Yu Gothic UI" panose="020B0500000000000000" pitchFamily="34" charset="-128"/>
                <a:ea typeface="Yu Gothic UI" panose="020B0500000000000000" pitchFamily="34" charset="-128"/>
              </a:rPr>
              <a:t>DrawingResult_GS</a:t>
            </a:r>
            <a:r>
              <a:rPr lang="en-US" altLang="zh-TW" sz="1200" dirty="0">
                <a:solidFill>
                  <a:srgbClr val="FF0000"/>
                </a:solidFill>
                <a:latin typeface="Yu Gothic UI" panose="020B0500000000000000" pitchFamily="34" charset="-128"/>
                <a:ea typeface="Yu Gothic UI" panose="020B0500000000000000" pitchFamily="34" charset="-128"/>
              </a:rPr>
              <a:t>()</a:t>
            </a:r>
            <a:r>
              <a:rPr lang="zh-TW" altLang="en-US" sz="1200" dirty="0">
                <a:latin typeface="Yu Gothic UI" panose="020B0500000000000000" pitchFamily="34" charset="-128"/>
                <a:ea typeface="Yu Gothic UI" panose="020B0500000000000000" pitchFamily="34" charset="-128"/>
              </a:rPr>
              <a:t> 的</a:t>
            </a:r>
            <a:r>
              <a:rPr lang="en-US" altLang="zh-TW" sz="1200" dirty="0">
                <a:latin typeface="Yu Gothic UI" panose="020B0500000000000000" pitchFamily="34" charset="-128"/>
                <a:ea typeface="Yu Gothic UI" panose="020B0500000000000000" pitchFamily="34" charset="-128"/>
              </a:rPr>
              <a:t>stem plot</a:t>
            </a:r>
            <a:r>
              <a:rPr lang="zh-TW" altLang="en-US" sz="1200" dirty="0">
                <a:latin typeface="Yu Gothic UI" panose="020B0500000000000000" pitchFamily="34" charset="-128"/>
                <a:ea typeface="Yu Gothic UI" panose="020B0500000000000000" pitchFamily="34" charset="-128"/>
              </a:rPr>
              <a:t> 顯示</a:t>
            </a:r>
            <a:r>
              <a:rPr lang="en-US" altLang="zh-TW" sz="1200" dirty="0">
                <a:latin typeface="Yu Gothic UI" panose="020B0500000000000000" pitchFamily="34" charset="-128"/>
                <a:ea typeface="Yu Gothic UI" panose="020B0500000000000000" pitchFamily="34" charset="-128"/>
              </a:rPr>
              <a:t>AI</a:t>
            </a:r>
            <a:r>
              <a:rPr lang="zh-TW" altLang="en-US" sz="1200" dirty="0">
                <a:latin typeface="Yu Gothic UI" panose="020B0500000000000000" pitchFamily="34" charset="-128"/>
                <a:ea typeface="Yu Gothic UI" panose="020B0500000000000000" pitchFamily="34" charset="-128"/>
              </a:rPr>
              <a:t>辨識手勢的結果以及</a:t>
            </a:r>
            <a:r>
              <a:rPr lang="en-US" altLang="zh-TW" sz="1200" dirty="0">
                <a:latin typeface="Yu Gothic UI" panose="020B0500000000000000" pitchFamily="34" charset="-128"/>
                <a:ea typeface="Yu Gothic UI" panose="020B0500000000000000" pitchFamily="34" charset="-128"/>
              </a:rPr>
              <a:t>Feature map </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623499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a:latin typeface="Yu Gothic UI" panose="020B0500000000000000" pitchFamily="34" charset="-128"/>
                <a:ea typeface="Yu Gothic UI" panose="020B0500000000000000" pitchFamily="34" charset="-128"/>
              </a:rPr>
              <a:t>Mode</a:t>
            </a:r>
            <a:endParaRPr lang="en-US" altLang="zh-TW" sz="1600"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GuiUpdater.py</a:t>
            </a:r>
          </a:p>
          <a:p>
            <a:pPr marL="0" indent="0">
              <a:buNone/>
            </a:pPr>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sp>
        <p:nvSpPr>
          <p:cNvPr id="5" name="文字方塊 4">
            <a:extLst>
              <a:ext uri="{FF2B5EF4-FFF2-40B4-BE49-F238E27FC236}">
                <a16:creationId xmlns:a16="http://schemas.microsoft.com/office/drawing/2014/main" id="{B91BF264-47D8-4131-B129-CA026DDB1BA6}"/>
              </a:ext>
            </a:extLst>
          </p:cNvPr>
          <p:cNvSpPr txBox="1"/>
          <p:nvPr/>
        </p:nvSpPr>
        <p:spPr>
          <a:xfrm>
            <a:off x="838200" y="2173165"/>
            <a:ext cx="10857049" cy="4259051"/>
          </a:xfrm>
          <a:prstGeom prst="rect">
            <a:avLst/>
          </a:prstGeom>
          <a:noFill/>
        </p:spPr>
        <p:txBody>
          <a:bodyPr wrap="square" numCol="2" rtlCol="0">
            <a:spAutoFit/>
          </a:bodyPr>
          <a:lstStyle/>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FalsePositiveUpdater</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拿到</a:t>
            </a:r>
            <a:r>
              <a:rPr lang="en-US" altLang="zh-TW" sz="1200" dirty="0">
                <a:solidFill>
                  <a:srgbClr val="FF0000"/>
                </a:solidFill>
                <a:latin typeface="Yu Gothic UI" panose="020B0500000000000000" pitchFamily="34" charset="-128"/>
                <a:ea typeface="Yu Gothic UI" panose="020B0500000000000000" pitchFamily="34" charset="-128"/>
              </a:rPr>
              <a:t>RDI PHD data </a:t>
            </a:r>
            <a:r>
              <a:rPr lang="zh-TW" altLang="en-US" sz="1200" dirty="0">
                <a:latin typeface="Yu Gothic UI" panose="020B0500000000000000" pitchFamily="34" charset="-128"/>
                <a:ea typeface="Yu Gothic UI" panose="020B0500000000000000" pitchFamily="34" charset="-128"/>
              </a:rPr>
              <a:t>經過</a:t>
            </a:r>
            <a:r>
              <a:rPr lang="en-US" altLang="zh-TW" sz="1200" dirty="0">
                <a:latin typeface="Yu Gothic UI" panose="020B0500000000000000" pitchFamily="34" charset="-128"/>
                <a:ea typeface="Yu Gothic UI" panose="020B0500000000000000" pitchFamily="34" charset="-128"/>
              </a:rPr>
              <a:t>software</a:t>
            </a:r>
            <a:r>
              <a:rPr lang="zh-TW" altLang="en-US" sz="1200" dirty="0">
                <a:latin typeface="Yu Gothic UI" panose="020B0500000000000000" pitchFamily="34" charset="-128"/>
                <a:ea typeface="Yu Gothic UI" panose="020B0500000000000000" pitchFamily="34" charset="-128"/>
              </a:rPr>
              <a:t>的演算法算出</a:t>
            </a:r>
            <a:r>
              <a:rPr lang="en-US" altLang="zh-TW" sz="1200" dirty="0">
                <a:latin typeface="Yu Gothic UI" panose="020B0500000000000000" pitchFamily="34" charset="-128"/>
                <a:ea typeface="Yu Gothic UI" panose="020B0500000000000000" pitchFamily="34" charset="-128"/>
              </a:rPr>
              <a:t>exponential </a:t>
            </a:r>
            <a:r>
              <a:rPr lang="zh-TW" altLang="en-US" sz="1200" dirty="0">
                <a:latin typeface="Yu Gothic UI" panose="020B0500000000000000" pitchFamily="34" charset="-128"/>
                <a:ea typeface="Yu Gothic UI" panose="020B0500000000000000" pitchFamily="34" charset="-128"/>
              </a:rPr>
              <a:t>並更新</a:t>
            </a:r>
            <a:r>
              <a:rPr lang="en-US" altLang="zh-TW" sz="1200" dirty="0" err="1">
                <a:solidFill>
                  <a:srgbClr val="FF0000"/>
                </a:solidFill>
                <a:latin typeface="Yu Gothic UI" panose="020B0500000000000000" pitchFamily="34" charset="-128"/>
                <a:ea typeface="Yu Gothic UI" panose="020B0500000000000000" pitchFamily="34" charset="-128"/>
              </a:rPr>
              <a:t>DrawingResult_GS</a:t>
            </a:r>
            <a:r>
              <a:rPr lang="en-US" altLang="zh-TW" sz="1200" dirty="0">
                <a:solidFill>
                  <a:srgbClr val="FF0000"/>
                </a:solidFill>
                <a:latin typeface="Yu Gothic UI" panose="020B0500000000000000" pitchFamily="34" charset="-128"/>
                <a:ea typeface="Yu Gothic UI" panose="020B0500000000000000" pitchFamily="34" charset="-128"/>
              </a:rPr>
              <a:t>() </a:t>
            </a:r>
            <a:r>
              <a:rPr lang="zh-TW" altLang="en-US" sz="1200" dirty="0">
                <a:latin typeface="Yu Gothic UI" panose="020B0500000000000000" pitchFamily="34" charset="-128"/>
                <a:ea typeface="Yu Gothic UI" panose="020B0500000000000000" pitchFamily="34" charset="-128"/>
              </a:rPr>
              <a:t>的</a:t>
            </a:r>
            <a:r>
              <a:rPr lang="en-US" altLang="zh-TW" sz="1200" dirty="0">
                <a:latin typeface="Yu Gothic UI" panose="020B0500000000000000" pitchFamily="34" charset="-128"/>
                <a:ea typeface="Yu Gothic UI" panose="020B0500000000000000" pitchFamily="34" charset="-128"/>
              </a:rPr>
              <a:t>stem plot </a:t>
            </a:r>
            <a:r>
              <a:rPr lang="zh-TW" altLang="en-US" sz="1200" dirty="0">
                <a:latin typeface="Yu Gothic UI" panose="020B0500000000000000" pitchFamily="34" charset="-128"/>
                <a:ea typeface="Yu Gothic UI" panose="020B0500000000000000" pitchFamily="34" charset="-128"/>
              </a:rPr>
              <a:t>顯示</a:t>
            </a:r>
            <a:r>
              <a:rPr lang="en-US" altLang="zh-TW" sz="1200" dirty="0">
                <a:latin typeface="Yu Gothic UI" panose="020B0500000000000000" pitchFamily="34" charset="-128"/>
                <a:ea typeface="Yu Gothic UI" panose="020B0500000000000000" pitchFamily="34" charset="-128"/>
              </a:rPr>
              <a:t>AI</a:t>
            </a:r>
            <a:r>
              <a:rPr lang="zh-TW" altLang="en-US" sz="1200" dirty="0">
                <a:latin typeface="Yu Gothic UI" panose="020B0500000000000000" pitchFamily="34" charset="-128"/>
                <a:ea typeface="Yu Gothic UI" panose="020B0500000000000000" pitchFamily="34" charset="-128"/>
              </a:rPr>
              <a:t>辨識手勢的結果以及</a:t>
            </a:r>
            <a:r>
              <a:rPr lang="en-US" altLang="zh-TW" sz="1200" dirty="0">
                <a:latin typeface="Yu Gothic UI" panose="020B0500000000000000" pitchFamily="34" charset="-128"/>
                <a:ea typeface="Yu Gothic UI" panose="020B0500000000000000" pitchFamily="34" charset="-128"/>
              </a:rPr>
              <a:t>Feature map</a:t>
            </a:r>
            <a:r>
              <a:rPr lang="zh-TW" altLang="en-US" sz="1200" dirty="0">
                <a:latin typeface="Yu Gothic UI" panose="020B0500000000000000" pitchFamily="34" charset="-128"/>
                <a:ea typeface="Yu Gothic UI" panose="020B0500000000000000" pitchFamily="34" charset="-128"/>
              </a:rPr>
              <a:t>，手勢如果</a:t>
            </a:r>
            <a:r>
              <a:rPr lang="en-US" altLang="zh-TW" sz="1200" dirty="0">
                <a:latin typeface="Yu Gothic UI" panose="020B0500000000000000" pitchFamily="34" charset="-128"/>
                <a:ea typeface="Yu Gothic UI" panose="020B0500000000000000" pitchFamily="34" charset="-128"/>
              </a:rPr>
              <a:t>trigger</a:t>
            </a:r>
            <a:r>
              <a:rPr lang="zh-TW" altLang="en-US" sz="1200" dirty="0">
                <a:latin typeface="Yu Gothic UI" panose="020B0500000000000000" pitchFamily="34" charset="-128"/>
                <a:ea typeface="Yu Gothic UI" panose="020B0500000000000000" pitchFamily="34" charset="-128"/>
              </a:rPr>
              <a:t>會自動儲存前後</a:t>
            </a:r>
            <a:r>
              <a:rPr lang="en-US" altLang="zh-TW" sz="1200" dirty="0">
                <a:latin typeface="Yu Gothic UI" panose="020B0500000000000000" pitchFamily="34" charset="-128"/>
                <a:ea typeface="Yu Gothic UI" panose="020B0500000000000000" pitchFamily="34" charset="-128"/>
              </a:rPr>
              <a:t>50</a:t>
            </a:r>
            <a:r>
              <a:rPr lang="zh-TW" altLang="en-US" sz="1200" dirty="0">
                <a:latin typeface="Yu Gothic UI" panose="020B0500000000000000" pitchFamily="34" charset="-128"/>
                <a:ea typeface="Yu Gothic UI" panose="020B0500000000000000" pitchFamily="34" charset="-128"/>
              </a:rPr>
              <a:t>個</a:t>
            </a:r>
            <a:r>
              <a:rPr lang="en-US" altLang="zh-TW" sz="1200" dirty="0">
                <a:latin typeface="Yu Gothic UI" panose="020B0500000000000000" pitchFamily="34" charset="-128"/>
                <a:ea typeface="Yu Gothic UI" panose="020B0500000000000000" pitchFamily="34" charset="-128"/>
              </a:rPr>
              <a:t>frames</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RawFeatureMapUpdater</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kumimoji="0" lang="zh-TW" altLang="en-US"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拿到</a:t>
            </a:r>
            <a:r>
              <a:rPr kumimoji="0" lang="en-US" altLang="zh-TW" sz="1200" b="0" i="0" u="none" strike="noStrike" kern="1200" cap="none" spc="0" normalizeH="0" baseline="0" noProof="0" dirty="0">
                <a:ln>
                  <a:noFill/>
                </a:ln>
                <a:solidFill>
                  <a:srgbClr val="FF0000"/>
                </a:solidFill>
                <a:effectLst/>
                <a:uLnTx/>
                <a:uFillTx/>
                <a:latin typeface="Yu Gothic UI" panose="020B0500000000000000" pitchFamily="34" charset="-128"/>
                <a:ea typeface="Yu Gothic UI" panose="020B0500000000000000" pitchFamily="34" charset="-128"/>
                <a:cs typeface="+mn-cs"/>
              </a:rPr>
              <a:t>Raw data</a:t>
            </a:r>
            <a:r>
              <a:rPr lang="zh-TW" altLang="en-US" sz="1200" dirty="0">
                <a:solidFill>
                  <a:prstClr val="black"/>
                </a:solidFill>
                <a:latin typeface="Yu Gothic UI" panose="020B0500000000000000" pitchFamily="34" charset="-128"/>
                <a:ea typeface="Yu Gothic UI" panose="020B0500000000000000" pitchFamily="34" charset="-128"/>
              </a:rPr>
              <a:t>經過</a:t>
            </a:r>
            <a:r>
              <a:rPr lang="en-US" altLang="zh-TW" sz="1200" dirty="0">
                <a:solidFill>
                  <a:prstClr val="black"/>
                </a:solidFill>
                <a:latin typeface="Yu Gothic UI" panose="020B0500000000000000" pitchFamily="34" charset="-128"/>
                <a:ea typeface="Yu Gothic UI" panose="020B0500000000000000" pitchFamily="34" charset="-128"/>
              </a:rPr>
              <a:t>DSP</a:t>
            </a:r>
            <a:r>
              <a:rPr lang="zh-TW" altLang="en-US" sz="1200" dirty="0">
                <a:solidFill>
                  <a:prstClr val="black"/>
                </a:solidFill>
                <a:latin typeface="Yu Gothic UI" panose="020B0500000000000000" pitchFamily="34" charset="-128"/>
                <a:ea typeface="Yu Gothic UI" panose="020B0500000000000000" pitchFamily="34" charset="-128"/>
              </a:rPr>
              <a:t> </a:t>
            </a:r>
            <a:r>
              <a:rPr lang="en-US" altLang="zh-TW" sz="1200" dirty="0">
                <a:solidFill>
                  <a:prstClr val="black"/>
                </a:solidFill>
                <a:latin typeface="Yu Gothic UI" panose="020B0500000000000000" pitchFamily="34" charset="-128"/>
                <a:ea typeface="Yu Gothic UI" panose="020B0500000000000000" pitchFamily="34" charset="-128"/>
              </a:rPr>
              <a:t>module </a:t>
            </a:r>
            <a:r>
              <a:rPr lang="zh-TW" altLang="en-US" sz="1200" dirty="0">
                <a:solidFill>
                  <a:prstClr val="black"/>
                </a:solidFill>
                <a:latin typeface="Yu Gothic UI" panose="020B0500000000000000" pitchFamily="34" charset="-128"/>
                <a:ea typeface="Yu Gothic UI" panose="020B0500000000000000" pitchFamily="34" charset="-128"/>
              </a:rPr>
              <a:t>算出</a:t>
            </a:r>
            <a:r>
              <a:rPr lang="en-US" altLang="zh-TW" sz="1200" dirty="0">
                <a:solidFill>
                  <a:prstClr val="black"/>
                </a:solidFill>
                <a:latin typeface="Yu Gothic UI" panose="020B0500000000000000" pitchFamily="34" charset="-128"/>
                <a:ea typeface="Yu Gothic UI" panose="020B0500000000000000" pitchFamily="34" charset="-128"/>
              </a:rPr>
              <a:t>RDI PHD</a:t>
            </a:r>
            <a:r>
              <a:rPr lang="zh-TW" altLang="en-US" sz="1200" dirty="0">
                <a:solidFill>
                  <a:prstClr val="black"/>
                </a:solidFill>
                <a:latin typeface="Yu Gothic UI" panose="020B0500000000000000" pitchFamily="34" charset="-128"/>
                <a:ea typeface="Yu Gothic UI" panose="020B0500000000000000" pitchFamily="34" charset="-128"/>
              </a:rPr>
              <a:t>並</a:t>
            </a:r>
            <a:r>
              <a:rPr kumimoji="0" lang="zh-TW" altLang="en-US"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更新</a:t>
            </a:r>
            <a:r>
              <a:rPr kumimoji="0" lang="en-US" altLang="zh-TW" sz="1200" b="0" i="0" u="none" strike="noStrike" kern="1200" cap="none" spc="0" normalizeH="0" baseline="0" noProof="0" dirty="0" err="1">
                <a:ln>
                  <a:noFill/>
                </a:ln>
                <a:solidFill>
                  <a:srgbClr val="FF0000"/>
                </a:solidFill>
                <a:effectLst/>
                <a:uLnTx/>
                <a:uFillTx/>
                <a:latin typeface="Yu Gothic UI" panose="020B0500000000000000" pitchFamily="34" charset="-128"/>
                <a:ea typeface="Yu Gothic UI" panose="020B0500000000000000" pitchFamily="34" charset="-128"/>
                <a:cs typeface="+mn-cs"/>
              </a:rPr>
              <a:t>FeatureMapWidget</a:t>
            </a:r>
            <a:r>
              <a:rPr kumimoji="0" lang="en-US" altLang="zh-TW" sz="1200" b="0" i="0" u="none" strike="noStrike" kern="1200" cap="none" spc="0" normalizeH="0" baseline="0" noProof="0" dirty="0">
                <a:ln>
                  <a:noFill/>
                </a:ln>
                <a:solidFill>
                  <a:srgbClr val="FF0000"/>
                </a:solidFill>
                <a:effectLst/>
                <a:uLnTx/>
                <a:uFillTx/>
                <a:latin typeface="Yu Gothic UI" panose="020B0500000000000000" pitchFamily="34" charset="-128"/>
                <a:ea typeface="Yu Gothic UI" panose="020B0500000000000000" pitchFamily="34" charset="-128"/>
                <a:cs typeface="+mn-cs"/>
              </a:rPr>
              <a:t>()</a:t>
            </a:r>
            <a:r>
              <a:rPr kumimoji="0" lang="zh-TW" altLang="en-US"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上的</a:t>
            </a:r>
            <a:r>
              <a:rPr kumimoji="0" lang="en-US" altLang="zh-TW"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 Feature map </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457200" lvl="1" indent="0">
              <a:lnSpc>
                <a:spcPct val="150000"/>
              </a:lnSpc>
              <a:buNone/>
            </a:pPr>
            <a:endParaRPr lang="en-US" altLang="zh-TW" sz="14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DisplayMapOnlyUpdater</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kumimoji="0" lang="zh-TW" altLang="en-US"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拿到</a:t>
            </a:r>
            <a:r>
              <a:rPr kumimoji="0" lang="en-US" altLang="zh-TW" sz="1200" b="0" i="0" u="none" strike="noStrike" kern="1200" cap="none" spc="0" normalizeH="0" baseline="0" noProof="0" dirty="0">
                <a:ln>
                  <a:noFill/>
                </a:ln>
                <a:solidFill>
                  <a:srgbClr val="FF0000"/>
                </a:solidFill>
                <a:effectLst/>
                <a:uLnTx/>
                <a:uFillTx/>
                <a:latin typeface="Yu Gothic UI" panose="020B0500000000000000" pitchFamily="34" charset="-128"/>
                <a:ea typeface="Yu Gothic UI" panose="020B0500000000000000" pitchFamily="34" charset="-128"/>
                <a:cs typeface="+mn-cs"/>
              </a:rPr>
              <a:t>Raw data</a:t>
            </a:r>
            <a:r>
              <a:rPr kumimoji="0" lang="zh-TW" altLang="en-US" sz="1200" b="0" i="0" u="none" strike="noStrike" kern="1200" cap="none" spc="0" normalizeH="0" baseline="0" noProof="0" dirty="0">
                <a:ln>
                  <a:noFill/>
                </a:ln>
                <a:solidFill>
                  <a:srgbClr val="FF0000"/>
                </a:solidFill>
                <a:effectLst/>
                <a:uLnTx/>
                <a:uFillTx/>
                <a:latin typeface="Yu Gothic UI" panose="020B0500000000000000" pitchFamily="34" charset="-128"/>
                <a:ea typeface="Yu Gothic UI" panose="020B0500000000000000" pitchFamily="34" charset="-128"/>
                <a:cs typeface="+mn-cs"/>
              </a:rPr>
              <a:t> </a:t>
            </a:r>
            <a:r>
              <a:rPr kumimoji="0" lang="zh-TW" altLang="en-US" sz="1200" b="0" i="0" u="none" strike="noStrike" kern="1200" cap="none" spc="0" normalizeH="0" baseline="0" noProof="0" dirty="0">
                <a:ln>
                  <a:noFill/>
                </a:ln>
                <a:effectLst/>
                <a:uLnTx/>
                <a:uFillTx/>
                <a:latin typeface="Yu Gothic UI" panose="020B0500000000000000" pitchFamily="34" charset="-128"/>
                <a:ea typeface="Yu Gothic UI" panose="020B0500000000000000" pitchFamily="34" charset="-128"/>
                <a:cs typeface="+mn-cs"/>
              </a:rPr>
              <a:t>並更新</a:t>
            </a:r>
            <a:r>
              <a:rPr kumimoji="0" lang="en-US" altLang="zh-TW" sz="1200" b="0" i="0" u="none" strike="noStrike" kern="1200" cap="none" spc="0" normalizeH="0" baseline="0" noProof="0" dirty="0" err="1">
                <a:ln>
                  <a:noFill/>
                </a:ln>
                <a:solidFill>
                  <a:srgbClr val="C00000"/>
                </a:solidFill>
                <a:effectLst/>
                <a:uLnTx/>
                <a:uFillTx/>
                <a:latin typeface="Yu Gothic UI" panose="020B0500000000000000" pitchFamily="34" charset="-128"/>
                <a:ea typeface="Yu Gothic UI" panose="020B0500000000000000" pitchFamily="34" charset="-128"/>
                <a:cs typeface="+mn-cs"/>
              </a:rPr>
              <a:t>RawDataGraph</a:t>
            </a:r>
            <a:r>
              <a:rPr kumimoji="0" lang="en-US" altLang="zh-TW" sz="1200" b="0" i="0" u="none" strike="noStrike" kern="1200" cap="none" spc="0" normalizeH="0" baseline="0" noProof="0" dirty="0">
                <a:ln>
                  <a:noFill/>
                </a:ln>
                <a:solidFill>
                  <a:srgbClr val="C00000"/>
                </a:solidFill>
                <a:effectLst/>
                <a:uLnTx/>
                <a:uFillTx/>
                <a:latin typeface="Yu Gothic UI" panose="020B0500000000000000" pitchFamily="34" charset="-128"/>
                <a:ea typeface="Yu Gothic UI" panose="020B0500000000000000" pitchFamily="34" charset="-128"/>
                <a:cs typeface="+mn-cs"/>
              </a:rPr>
              <a:t>()</a:t>
            </a:r>
            <a:r>
              <a:rPr kumimoji="0" lang="zh-TW" altLang="en-US" sz="1200" b="0" i="0" u="none" strike="noStrike" kern="1200" cap="none" spc="0" normalizeH="0" baseline="0" noProof="0" dirty="0">
                <a:ln>
                  <a:noFill/>
                </a:ln>
                <a:effectLst/>
                <a:uLnTx/>
                <a:uFillTx/>
                <a:latin typeface="Yu Gothic UI" panose="020B0500000000000000" pitchFamily="34" charset="-128"/>
                <a:ea typeface="Yu Gothic UI" panose="020B0500000000000000" pitchFamily="34" charset="-128"/>
                <a:cs typeface="+mn-cs"/>
              </a:rPr>
              <a:t>上</a:t>
            </a:r>
            <a:r>
              <a:rPr kumimoji="0" lang="en-US" altLang="zh-TW" sz="1200" b="0" i="0" u="none" strike="noStrike" kern="1200" cap="none" spc="0" normalizeH="0" baseline="0" noProof="0" dirty="0">
                <a:ln>
                  <a:noFill/>
                </a:ln>
                <a:effectLst/>
                <a:uLnTx/>
                <a:uFillTx/>
                <a:latin typeface="Yu Gothic UI" panose="020B0500000000000000" pitchFamily="34" charset="-128"/>
                <a:ea typeface="Yu Gothic UI" panose="020B0500000000000000" pitchFamily="34" charset="-128"/>
                <a:cs typeface="+mn-cs"/>
              </a:rPr>
              <a:t>Raw data</a:t>
            </a:r>
            <a:r>
              <a:rPr kumimoji="0" lang="zh-TW" altLang="en-US" sz="1200" b="0" i="0" u="none" strike="noStrike" kern="1200" cap="none" spc="0" normalizeH="0" baseline="0" noProof="0" dirty="0">
                <a:ln>
                  <a:noFill/>
                </a:ln>
                <a:effectLst/>
                <a:uLnTx/>
                <a:uFillTx/>
                <a:latin typeface="Yu Gothic UI" panose="020B0500000000000000" pitchFamily="34" charset="-128"/>
                <a:ea typeface="Yu Gothic UI" panose="020B0500000000000000" pitchFamily="34" charset="-128"/>
                <a:cs typeface="+mn-cs"/>
              </a:rPr>
              <a:t>的圖，</a:t>
            </a:r>
            <a:r>
              <a:rPr lang="zh-TW" altLang="en-US" sz="1200" dirty="0">
                <a:solidFill>
                  <a:prstClr val="black"/>
                </a:solidFill>
                <a:latin typeface="Yu Gothic UI" panose="020B0500000000000000" pitchFamily="34" charset="-128"/>
                <a:ea typeface="Yu Gothic UI" panose="020B0500000000000000" pitchFamily="34" charset="-128"/>
              </a:rPr>
              <a:t>經過</a:t>
            </a:r>
            <a:r>
              <a:rPr lang="en-US" altLang="zh-TW" sz="1200" dirty="0">
                <a:solidFill>
                  <a:prstClr val="black"/>
                </a:solidFill>
                <a:latin typeface="Yu Gothic UI" panose="020B0500000000000000" pitchFamily="34" charset="-128"/>
                <a:ea typeface="Yu Gothic UI" panose="020B0500000000000000" pitchFamily="34" charset="-128"/>
              </a:rPr>
              <a:t>DSP</a:t>
            </a:r>
            <a:r>
              <a:rPr lang="zh-TW" altLang="en-US" sz="1200" dirty="0">
                <a:solidFill>
                  <a:prstClr val="black"/>
                </a:solidFill>
                <a:latin typeface="Yu Gothic UI" panose="020B0500000000000000" pitchFamily="34" charset="-128"/>
                <a:ea typeface="Yu Gothic UI" panose="020B0500000000000000" pitchFamily="34" charset="-128"/>
              </a:rPr>
              <a:t> </a:t>
            </a:r>
            <a:r>
              <a:rPr lang="en-US" altLang="zh-TW" sz="1200" dirty="0">
                <a:solidFill>
                  <a:prstClr val="black"/>
                </a:solidFill>
                <a:latin typeface="Yu Gothic UI" panose="020B0500000000000000" pitchFamily="34" charset="-128"/>
                <a:ea typeface="Yu Gothic UI" panose="020B0500000000000000" pitchFamily="34" charset="-128"/>
              </a:rPr>
              <a:t>module </a:t>
            </a:r>
            <a:r>
              <a:rPr lang="zh-TW" altLang="en-US" sz="1200" dirty="0">
                <a:solidFill>
                  <a:prstClr val="black"/>
                </a:solidFill>
                <a:latin typeface="Yu Gothic UI" panose="020B0500000000000000" pitchFamily="34" charset="-128"/>
                <a:ea typeface="Yu Gothic UI" panose="020B0500000000000000" pitchFamily="34" charset="-128"/>
              </a:rPr>
              <a:t>算出</a:t>
            </a:r>
            <a:r>
              <a:rPr lang="en-US" altLang="zh-TW" sz="1200" dirty="0">
                <a:solidFill>
                  <a:prstClr val="black"/>
                </a:solidFill>
                <a:latin typeface="Yu Gothic UI" panose="020B0500000000000000" pitchFamily="34" charset="-128"/>
                <a:ea typeface="Yu Gothic UI" panose="020B0500000000000000" pitchFamily="34" charset="-128"/>
              </a:rPr>
              <a:t>RDI PHD</a:t>
            </a:r>
            <a:r>
              <a:rPr lang="zh-TW" altLang="en-US" sz="1200" dirty="0">
                <a:solidFill>
                  <a:prstClr val="black"/>
                </a:solidFill>
                <a:latin typeface="Yu Gothic UI" panose="020B0500000000000000" pitchFamily="34" charset="-128"/>
                <a:ea typeface="Yu Gothic UI" panose="020B0500000000000000" pitchFamily="34" charset="-128"/>
              </a:rPr>
              <a:t>並</a:t>
            </a:r>
            <a:r>
              <a:rPr kumimoji="0" lang="zh-TW" altLang="en-US"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更新 </a:t>
            </a:r>
            <a:r>
              <a:rPr kumimoji="0" lang="en-US" altLang="zh-TW" sz="1200" b="0" i="0" u="none" strike="noStrike" kern="1200" cap="none" spc="0" normalizeH="0" baseline="0" noProof="0" dirty="0" err="1">
                <a:ln>
                  <a:noFill/>
                </a:ln>
                <a:solidFill>
                  <a:srgbClr val="FF0000"/>
                </a:solidFill>
                <a:effectLst/>
                <a:uLnTx/>
                <a:uFillTx/>
                <a:latin typeface="Yu Gothic UI" panose="020B0500000000000000" pitchFamily="34" charset="-128"/>
                <a:ea typeface="Yu Gothic UI" panose="020B0500000000000000" pitchFamily="34" charset="-128"/>
                <a:cs typeface="+mn-cs"/>
              </a:rPr>
              <a:t>FeatureMapWidget</a:t>
            </a:r>
            <a:r>
              <a:rPr kumimoji="0" lang="en-US" altLang="zh-TW" sz="1200" b="0" i="0" u="none" strike="noStrike" kern="1200" cap="none" spc="0" normalizeH="0" baseline="0" noProof="0" dirty="0">
                <a:ln>
                  <a:noFill/>
                </a:ln>
                <a:solidFill>
                  <a:srgbClr val="FF0000"/>
                </a:solidFill>
                <a:effectLst/>
                <a:uLnTx/>
                <a:uFillTx/>
                <a:latin typeface="Yu Gothic UI" panose="020B0500000000000000" pitchFamily="34" charset="-128"/>
                <a:ea typeface="Yu Gothic UI" panose="020B0500000000000000" pitchFamily="34" charset="-128"/>
                <a:cs typeface="+mn-cs"/>
              </a:rPr>
              <a:t>()</a:t>
            </a:r>
            <a:r>
              <a:rPr kumimoji="0" lang="zh-TW" altLang="en-US"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上的</a:t>
            </a:r>
            <a:r>
              <a:rPr kumimoji="0" lang="en-US" altLang="zh-TW"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 Feature map </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4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GestureRecordUpdater</a:t>
            </a:r>
            <a:r>
              <a:rPr lang="en-US" altLang="zh-TW" sz="1400" dirty="0">
                <a:latin typeface="Yu Gothic UI" panose="020B0500000000000000" pitchFamily="34" charset="-128"/>
                <a:ea typeface="Yu Gothic UI" panose="020B0500000000000000" pitchFamily="34" charset="-128"/>
              </a:rPr>
              <a:t>:</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拿到</a:t>
            </a:r>
            <a:r>
              <a:rPr lang="en-US" altLang="zh-TW" sz="1200" dirty="0">
                <a:solidFill>
                  <a:srgbClr val="FF0000"/>
                </a:solidFill>
                <a:latin typeface="Yu Gothic UI" panose="020B0500000000000000" pitchFamily="34" charset="-128"/>
                <a:ea typeface="Yu Gothic UI" panose="020B0500000000000000" pitchFamily="34" charset="-128"/>
              </a:rPr>
              <a:t>Raw data</a:t>
            </a:r>
            <a:r>
              <a:rPr lang="zh-TW" altLang="en-US" sz="1200" dirty="0">
                <a:solidFill>
                  <a:srgbClr val="FF0000"/>
                </a:solidFill>
                <a:latin typeface="Yu Gothic UI" panose="020B0500000000000000" pitchFamily="34" charset="-128"/>
                <a:ea typeface="Yu Gothic UI" panose="020B0500000000000000" pitchFamily="34" charset="-128"/>
              </a:rPr>
              <a:t> </a:t>
            </a:r>
            <a:r>
              <a:rPr lang="zh-TW" altLang="en-US" sz="1200" dirty="0">
                <a:latin typeface="Yu Gothic UI" panose="020B0500000000000000" pitchFamily="34" charset="-128"/>
                <a:ea typeface="Yu Gothic UI" panose="020B0500000000000000" pitchFamily="34" charset="-128"/>
              </a:rPr>
              <a:t>或</a:t>
            </a:r>
            <a:r>
              <a:rPr lang="en-US" altLang="zh-TW" sz="1200" dirty="0">
                <a:solidFill>
                  <a:srgbClr val="FF0000"/>
                </a:solidFill>
                <a:latin typeface="Yu Gothic UI" panose="020B0500000000000000" pitchFamily="34" charset="-128"/>
                <a:ea typeface="Yu Gothic UI" panose="020B0500000000000000" pitchFamily="34" charset="-128"/>
              </a:rPr>
              <a:t>RDI</a:t>
            </a:r>
            <a:r>
              <a:rPr lang="zh-TW" altLang="en-US" sz="1200" dirty="0">
                <a:solidFill>
                  <a:srgbClr val="FF0000"/>
                </a:solidFill>
                <a:latin typeface="Yu Gothic UI" panose="020B0500000000000000" pitchFamily="34" charset="-128"/>
                <a:ea typeface="Yu Gothic UI" panose="020B0500000000000000" pitchFamily="34" charset="-128"/>
              </a:rPr>
              <a:t> </a:t>
            </a:r>
            <a:r>
              <a:rPr lang="en-US" altLang="zh-TW" sz="1200" dirty="0">
                <a:solidFill>
                  <a:srgbClr val="FF0000"/>
                </a:solidFill>
                <a:latin typeface="Yu Gothic UI" panose="020B0500000000000000" pitchFamily="34" charset="-128"/>
                <a:ea typeface="Yu Gothic UI" panose="020B0500000000000000" pitchFamily="34" charset="-128"/>
              </a:rPr>
              <a:t>PHD</a:t>
            </a:r>
            <a:r>
              <a:rPr lang="zh-TW" altLang="en-US" sz="1200" dirty="0">
                <a:solidFill>
                  <a:srgbClr val="FF0000"/>
                </a:solidFill>
                <a:latin typeface="Yu Gothic UI" panose="020B0500000000000000" pitchFamily="34" charset="-128"/>
                <a:ea typeface="Yu Gothic UI" panose="020B0500000000000000" pitchFamily="34" charset="-128"/>
              </a:rPr>
              <a:t> </a:t>
            </a:r>
            <a:r>
              <a:rPr lang="en-US" altLang="zh-TW" sz="1200" dirty="0">
                <a:solidFill>
                  <a:srgbClr val="FF0000"/>
                </a:solidFill>
                <a:latin typeface="Yu Gothic UI" panose="020B0500000000000000" pitchFamily="34" charset="-128"/>
                <a:ea typeface="Yu Gothic UI" panose="020B0500000000000000" pitchFamily="34" charset="-128"/>
              </a:rPr>
              <a:t>data</a:t>
            </a:r>
            <a:r>
              <a:rPr lang="zh-TW" altLang="en-US" sz="1200" dirty="0">
                <a:latin typeface="Yu Gothic UI" panose="020B0500000000000000" pitchFamily="34" charset="-128"/>
                <a:ea typeface="Yu Gothic UI" panose="020B0500000000000000" pitchFamily="34" charset="-128"/>
              </a:rPr>
              <a:t>並更新</a:t>
            </a:r>
            <a:r>
              <a:rPr kumimoji="0" lang="en-US" altLang="zh-TW" sz="1200" b="0" i="0" u="none" strike="noStrike" kern="1200" cap="none" spc="0" normalizeH="0" baseline="0" noProof="0" dirty="0" err="1">
                <a:ln>
                  <a:noFill/>
                </a:ln>
                <a:solidFill>
                  <a:srgbClr val="FF0000"/>
                </a:solidFill>
                <a:effectLst/>
                <a:uLnTx/>
                <a:uFillTx/>
                <a:latin typeface="Yu Gothic UI" panose="020B0500000000000000" pitchFamily="34" charset="-128"/>
                <a:ea typeface="Yu Gothic UI" panose="020B0500000000000000" pitchFamily="34" charset="-128"/>
                <a:cs typeface="+mn-cs"/>
              </a:rPr>
              <a:t>FeatureMapWidget</a:t>
            </a:r>
            <a:r>
              <a:rPr kumimoji="0" lang="en-US" altLang="zh-TW" sz="1200" b="0" i="0" u="none" strike="noStrike" kern="1200" cap="none" spc="0" normalizeH="0" baseline="0" noProof="0" dirty="0">
                <a:ln>
                  <a:noFill/>
                </a:ln>
                <a:solidFill>
                  <a:srgbClr val="FF0000"/>
                </a:solidFill>
                <a:effectLst/>
                <a:uLnTx/>
                <a:uFillTx/>
                <a:latin typeface="Yu Gothic UI" panose="020B0500000000000000" pitchFamily="34" charset="-128"/>
                <a:ea typeface="Yu Gothic UI" panose="020B0500000000000000" pitchFamily="34" charset="-128"/>
                <a:cs typeface="+mn-cs"/>
              </a:rPr>
              <a:t>()</a:t>
            </a:r>
            <a:r>
              <a:rPr kumimoji="0" lang="zh-TW" altLang="en-US"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上的</a:t>
            </a:r>
            <a:r>
              <a:rPr kumimoji="0" lang="en-US" altLang="zh-TW"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 Feature map, </a:t>
            </a:r>
            <a:r>
              <a:rPr kumimoji="0" lang="zh-TW" altLang="en-US" sz="1200" b="0"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rPr>
              <a:t>當開始</a:t>
            </a:r>
            <a:r>
              <a:rPr lang="zh-TW" altLang="en-US" sz="1200" dirty="0">
                <a:solidFill>
                  <a:prstClr val="black"/>
                </a:solidFill>
                <a:latin typeface="Yu Gothic UI" panose="020B0500000000000000" pitchFamily="34" charset="-128"/>
                <a:ea typeface="Yu Gothic UI" panose="020B0500000000000000" pitchFamily="34" charset="-128"/>
              </a:rPr>
              <a:t>記錄手勢資料後會在跑完初始設定的</a:t>
            </a:r>
            <a:r>
              <a:rPr lang="en-US" altLang="zh-TW" sz="1200" dirty="0">
                <a:solidFill>
                  <a:prstClr val="black"/>
                </a:solidFill>
                <a:latin typeface="Yu Gothic UI" panose="020B0500000000000000" pitchFamily="34" charset="-128"/>
                <a:ea typeface="Yu Gothic UI" panose="020B0500000000000000" pitchFamily="34" charset="-128"/>
              </a:rPr>
              <a:t>frame</a:t>
            </a:r>
            <a:r>
              <a:rPr lang="zh-TW" altLang="en-US" sz="1200" dirty="0">
                <a:solidFill>
                  <a:prstClr val="black"/>
                </a:solidFill>
                <a:latin typeface="Yu Gothic UI" panose="020B0500000000000000" pitchFamily="34" charset="-128"/>
                <a:ea typeface="Yu Gothic UI" panose="020B0500000000000000" pitchFamily="34" charset="-128"/>
              </a:rPr>
              <a:t>數後，將收取的</a:t>
            </a:r>
            <a:r>
              <a:rPr lang="en-US" altLang="zh-TW" sz="1200" dirty="0">
                <a:solidFill>
                  <a:prstClr val="black"/>
                </a:solidFill>
                <a:latin typeface="Yu Gothic UI" panose="020B0500000000000000" pitchFamily="34" charset="-128"/>
                <a:ea typeface="Yu Gothic UI" panose="020B0500000000000000" pitchFamily="34" charset="-128"/>
              </a:rPr>
              <a:t>data</a:t>
            </a:r>
            <a:r>
              <a:rPr lang="zh-TW" altLang="en-US" sz="1200" dirty="0">
                <a:solidFill>
                  <a:prstClr val="black"/>
                </a:solidFill>
                <a:latin typeface="Yu Gothic UI" panose="020B0500000000000000" pitchFamily="34" charset="-128"/>
                <a:ea typeface="Yu Gothic UI" panose="020B0500000000000000" pitchFamily="34" charset="-128"/>
              </a:rPr>
              <a:t>以及紀錄流程的設置儲存成</a:t>
            </a:r>
            <a:r>
              <a:rPr lang="en-US" altLang="zh-TW" sz="1200" dirty="0">
                <a:solidFill>
                  <a:prstClr val="black"/>
                </a:solidFill>
                <a:latin typeface="Yu Gothic UI" panose="020B0500000000000000" pitchFamily="34" charset="-128"/>
                <a:ea typeface="Yu Gothic UI" panose="020B0500000000000000" pitchFamily="34" charset="-128"/>
              </a:rPr>
              <a:t>h5</a:t>
            </a:r>
            <a:r>
              <a:rPr lang="zh-TW" altLang="en-US" sz="1200" dirty="0">
                <a:solidFill>
                  <a:prstClr val="black"/>
                </a:solidFill>
                <a:latin typeface="Yu Gothic UI" panose="020B0500000000000000" pitchFamily="34" charset="-128"/>
                <a:ea typeface="Yu Gothic UI" panose="020B0500000000000000" pitchFamily="34" charset="-128"/>
              </a:rPr>
              <a:t>檔或加密的</a:t>
            </a:r>
            <a:r>
              <a:rPr lang="en-US" altLang="zh-TW" sz="1200" dirty="0" err="1">
                <a:solidFill>
                  <a:prstClr val="black"/>
                </a:solidFill>
                <a:latin typeface="Yu Gothic UI" panose="020B0500000000000000" pitchFamily="34" charset="-128"/>
                <a:ea typeface="Yu Gothic UI" panose="020B0500000000000000" pitchFamily="34" charset="-128"/>
              </a:rPr>
              <a:t>kkt</a:t>
            </a:r>
            <a:r>
              <a:rPr lang="zh-TW" altLang="en-US" sz="1200" dirty="0">
                <a:solidFill>
                  <a:prstClr val="black"/>
                </a:solidFill>
                <a:latin typeface="Yu Gothic UI" panose="020B0500000000000000" pitchFamily="34" charset="-128"/>
                <a:ea typeface="Yu Gothic UI" panose="020B0500000000000000" pitchFamily="34" charset="-128"/>
              </a:rPr>
              <a:t>檔</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457200" lvl="1" indent="0">
              <a:lnSpc>
                <a:spcPct val="150000"/>
              </a:lnSpc>
              <a:buNone/>
            </a:pPr>
            <a:r>
              <a:rPr lang="en-US" altLang="zh-TW" sz="1400" dirty="0">
                <a:latin typeface="Yu Gothic UI" panose="020B0500000000000000" pitchFamily="34" charset="-128"/>
                <a:ea typeface="Yu Gothic UI" panose="020B0500000000000000" pitchFamily="34" charset="-128"/>
              </a:rPr>
              <a:t>class ResultsTracking3DUpdater:</a:t>
            </a:r>
          </a:p>
          <a:p>
            <a:pPr marL="914400" lvl="2" indent="0">
              <a:lnSpc>
                <a:spcPct val="150000"/>
              </a:lnSpc>
              <a:buNone/>
            </a:pPr>
            <a:r>
              <a:rPr lang="zh-TW" altLang="en-US" sz="1200" dirty="0">
                <a:latin typeface="Yu Gothic UI" panose="020B0500000000000000" pitchFamily="34" charset="-128"/>
                <a:ea typeface="Yu Gothic UI" panose="020B0500000000000000" pitchFamily="34" charset="-128"/>
              </a:rPr>
              <a:t>拿到</a:t>
            </a:r>
            <a:r>
              <a:rPr lang="en-US" altLang="zh-TW" sz="1200" dirty="0">
                <a:latin typeface="Yu Gothic UI" panose="020B0500000000000000" pitchFamily="34" charset="-128"/>
                <a:ea typeface="Yu Gothic UI" panose="020B0500000000000000" pitchFamily="34" charset="-128"/>
              </a:rPr>
              <a:t>hardware results </a:t>
            </a:r>
            <a:r>
              <a:rPr lang="zh-TW" altLang="en-US" sz="1200" dirty="0">
                <a:latin typeface="Yu Gothic UI" panose="020B0500000000000000" pitchFamily="34" charset="-128"/>
                <a:ea typeface="Yu Gothic UI" panose="020B0500000000000000" pitchFamily="34" charset="-128"/>
              </a:rPr>
              <a:t>的 </a:t>
            </a:r>
            <a:r>
              <a:rPr lang="en-US" altLang="zh-TW" sz="1200" dirty="0">
                <a:solidFill>
                  <a:srgbClr val="FF0000"/>
                </a:solidFill>
                <a:latin typeface="Yu Gothic UI" panose="020B0500000000000000" pitchFamily="34" charset="-128"/>
                <a:ea typeface="Yu Gothic UI" panose="020B0500000000000000" pitchFamily="34" charset="-128"/>
              </a:rPr>
              <a:t>axis</a:t>
            </a:r>
            <a:r>
              <a:rPr lang="en-US" altLang="zh-TW" sz="1200" dirty="0">
                <a:latin typeface="Yu Gothic UI" panose="020B0500000000000000" pitchFamily="34" charset="-128"/>
                <a:ea typeface="Yu Gothic UI" panose="020B0500000000000000" pitchFamily="34" charset="-128"/>
              </a:rPr>
              <a:t> </a:t>
            </a:r>
            <a:r>
              <a:rPr lang="zh-TW" altLang="en-US" sz="1200" dirty="0">
                <a:latin typeface="Yu Gothic UI" panose="020B0500000000000000" pitchFamily="34" charset="-128"/>
                <a:ea typeface="Yu Gothic UI" panose="020B0500000000000000" pitchFamily="34" charset="-128"/>
              </a:rPr>
              <a:t>並更新</a:t>
            </a:r>
            <a:r>
              <a:rPr lang="en-US" altLang="zh-TW" sz="1200" dirty="0" err="1">
                <a:solidFill>
                  <a:srgbClr val="FF0000"/>
                </a:solidFill>
                <a:latin typeface="Yu Gothic UI" panose="020B0500000000000000" pitchFamily="34" charset="-128"/>
                <a:ea typeface="Yu Gothic UI" panose="020B0500000000000000" pitchFamily="34" charset="-128"/>
              </a:rPr>
              <a:t>DrawingPosition</a:t>
            </a:r>
            <a:r>
              <a:rPr lang="en-US" altLang="zh-TW" sz="1200" dirty="0">
                <a:solidFill>
                  <a:srgbClr val="FF0000"/>
                </a:solidFill>
                <a:latin typeface="Yu Gothic UI" panose="020B0500000000000000" pitchFamily="34" charset="-128"/>
                <a:ea typeface="Yu Gothic UI" panose="020B0500000000000000" pitchFamily="34" charset="-128"/>
              </a:rPr>
              <a:t>()</a:t>
            </a:r>
            <a:r>
              <a:rPr lang="zh-TW" altLang="en-US" sz="1200" dirty="0">
                <a:latin typeface="Yu Gothic UI" panose="020B0500000000000000" pitchFamily="34" charset="-128"/>
                <a:ea typeface="Yu Gothic UI" panose="020B0500000000000000" pitchFamily="34" charset="-128"/>
              </a:rPr>
              <a:t>並畫出兩張</a:t>
            </a:r>
            <a:r>
              <a:rPr lang="en-US" altLang="zh-TW" sz="1200" dirty="0">
                <a:latin typeface="Yu Gothic UI" panose="020B0500000000000000" pitchFamily="34" charset="-128"/>
                <a:ea typeface="Yu Gothic UI" panose="020B0500000000000000" pitchFamily="34" charset="-128"/>
              </a:rPr>
              <a:t>2DTracking</a:t>
            </a:r>
            <a:r>
              <a:rPr lang="zh-TW" altLang="en-US" sz="1200" dirty="0">
                <a:latin typeface="Yu Gothic UI" panose="020B0500000000000000" pitchFamily="34" charset="-128"/>
                <a:ea typeface="Yu Gothic UI" panose="020B0500000000000000" pitchFamily="34" charset="-128"/>
              </a:rPr>
              <a:t>的位置。</a:t>
            </a: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0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a:p>
            <a:pPr marL="914400" lvl="2" indent="0">
              <a:lnSpc>
                <a:spcPct val="150000"/>
              </a:lnSpc>
              <a:buNone/>
            </a:pPr>
            <a:endParaRPr lang="en-US" altLang="zh-TW" sz="12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781811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err="1">
                <a:latin typeface="Yu Gothic UI" panose="020B0500000000000000" pitchFamily="34" charset="-128"/>
                <a:ea typeface="Yu Gothic UI" panose="020B0500000000000000" pitchFamily="34" charset="-128"/>
              </a:rPr>
              <a:t>DataReceive</a:t>
            </a:r>
            <a:endParaRPr lang="en-US" altLang="zh-TW" sz="2400" b="1" dirty="0">
              <a:latin typeface="Yu Gothic UI" panose="020B0500000000000000" pitchFamily="34" charset="-128"/>
              <a:ea typeface="Yu Gothic UI" panose="020B0500000000000000" pitchFamily="34" charset="-128"/>
            </a:endParaRPr>
          </a:p>
          <a:p>
            <a:pPr marL="457200" lvl="1" indent="0">
              <a:buNone/>
            </a:pPr>
            <a:endParaRPr lang="en-US" altLang="zh-TW" sz="1600" dirty="0">
              <a:latin typeface="Yu Gothic UI" panose="020B0500000000000000" pitchFamily="34" charset="-128"/>
              <a:ea typeface="Yu Gothic UI" panose="020B0500000000000000" pitchFamily="34" charset="-128"/>
            </a:endParaRPr>
          </a:p>
          <a:p>
            <a:pPr marL="457200" lvl="1" indent="0">
              <a:buNone/>
            </a:pPr>
            <a:r>
              <a:rPr lang="zh-TW" altLang="en-US" sz="1600" dirty="0">
                <a:latin typeface="Yu Gothic UI" panose="020B0500000000000000" pitchFamily="34" charset="-128"/>
                <a:ea typeface="Yu Gothic UI" panose="020B0500000000000000" pitchFamily="34" charset="-128"/>
              </a:rPr>
              <a:t>取得硬體資料相關模組，以往的流程中會根據對</a:t>
            </a:r>
            <a:r>
              <a:rPr lang="en-US" altLang="zh-TW" sz="1600" dirty="0">
                <a:latin typeface="Yu Gothic UI" panose="020B0500000000000000" pitchFamily="34" charset="-128"/>
                <a:ea typeface="Yu Gothic UI" panose="020B0500000000000000" pitchFamily="34" charset="-128"/>
              </a:rPr>
              <a:t>firmware</a:t>
            </a:r>
            <a:r>
              <a:rPr lang="zh-TW" altLang="en-US" sz="1600" dirty="0">
                <a:latin typeface="Yu Gothic UI" panose="020B0500000000000000" pitchFamily="34" charset="-128"/>
                <a:ea typeface="Yu Gothic UI" panose="020B0500000000000000" pitchFamily="34" charset="-128"/>
              </a:rPr>
              <a:t>下不同的</a:t>
            </a:r>
            <a:r>
              <a:rPr lang="en-US" altLang="zh-TW" sz="1600" dirty="0">
                <a:latin typeface="Yu Gothic UI" panose="020B0500000000000000" pitchFamily="34" charset="-128"/>
                <a:ea typeface="Yu Gothic UI" panose="020B0500000000000000" pitchFamily="34" charset="-128"/>
              </a:rPr>
              <a:t>command</a:t>
            </a:r>
            <a:r>
              <a:rPr lang="zh-TW" altLang="en-US" sz="1600" dirty="0">
                <a:latin typeface="Yu Gothic UI" panose="020B0500000000000000" pitchFamily="34" charset="-128"/>
                <a:ea typeface="Yu Gothic UI" panose="020B0500000000000000" pitchFamily="34" charset="-128"/>
              </a:rPr>
              <a:t>，讓</a:t>
            </a:r>
            <a:r>
              <a:rPr lang="en-US" altLang="zh-TW" sz="1600" dirty="0">
                <a:latin typeface="Yu Gothic UI" panose="020B0500000000000000" pitchFamily="34" charset="-128"/>
                <a:ea typeface="Yu Gothic UI" panose="020B0500000000000000" pitchFamily="34" charset="-128"/>
              </a:rPr>
              <a:t>firmware</a:t>
            </a:r>
            <a:r>
              <a:rPr lang="zh-TW" altLang="en-US" sz="1600" dirty="0">
                <a:latin typeface="Yu Gothic UI" panose="020B0500000000000000" pitchFamily="34" charset="-128"/>
                <a:ea typeface="Yu Gothic UI" panose="020B0500000000000000" pitchFamily="34" charset="-128"/>
              </a:rPr>
              <a:t>知道要在什麼時候向</a:t>
            </a:r>
            <a:r>
              <a:rPr lang="en-US" altLang="zh-TW" sz="1600" dirty="0">
                <a:latin typeface="Yu Gothic UI" panose="020B0500000000000000" pitchFamily="34" charset="-128"/>
                <a:ea typeface="Yu Gothic UI" panose="020B0500000000000000" pitchFamily="34" charset="-128"/>
              </a:rPr>
              <a:t>hardware</a:t>
            </a:r>
            <a:r>
              <a:rPr lang="zh-TW" altLang="en-US" sz="1600" dirty="0">
                <a:latin typeface="Yu Gothic UI" panose="020B0500000000000000" pitchFamily="34" charset="-128"/>
                <a:ea typeface="Yu Gothic UI" panose="020B0500000000000000" pitchFamily="34" charset="-128"/>
              </a:rPr>
              <a:t>拿取不同資料型態的</a:t>
            </a:r>
            <a:r>
              <a:rPr lang="en-US" altLang="zh-TW" sz="1600" dirty="0">
                <a:latin typeface="Yu Gothic UI" panose="020B0500000000000000" pitchFamily="34" charset="-128"/>
                <a:ea typeface="Yu Gothic UI" panose="020B0500000000000000" pitchFamily="34" charset="-128"/>
              </a:rPr>
              <a:t>data</a:t>
            </a:r>
            <a:r>
              <a:rPr lang="zh-TW" altLang="en-US" sz="1600" dirty="0">
                <a:latin typeface="Yu Gothic UI" panose="020B0500000000000000" pitchFamily="34" charset="-128"/>
                <a:ea typeface="Yu Gothic UI" panose="020B0500000000000000" pitchFamily="34" charset="-128"/>
              </a:rPr>
              <a:t>，因此模組化類似的流程。</a:t>
            </a:r>
            <a:endParaRPr lang="en-US" altLang="zh-TW" sz="1600" dirty="0">
              <a:latin typeface="Yu Gothic UI" panose="020B0500000000000000" pitchFamily="34" charset="-128"/>
              <a:ea typeface="Yu Gothic UI" panose="020B0500000000000000" pitchFamily="34" charset="-128"/>
            </a:endParaRPr>
          </a:p>
          <a:p>
            <a:pPr marL="457200" lvl="1" indent="0">
              <a:buNone/>
            </a:pPr>
            <a:endParaRPr lang="en-US" altLang="zh-TW" sz="1600" b="1" dirty="0">
              <a:latin typeface="Yu Gothic UI" panose="020B0500000000000000" pitchFamily="34" charset="-128"/>
              <a:ea typeface="Yu Gothic UI" panose="020B0500000000000000" pitchFamily="34" charset="-128"/>
            </a:endParaRPr>
          </a:p>
          <a:p>
            <a:pPr lvl="1"/>
            <a:r>
              <a:rPr lang="en-US" altLang="zh-TW" sz="1400" u="sng" dirty="0">
                <a:latin typeface="Yu Gothic UI" panose="020B0500000000000000" pitchFamily="34" charset="-128"/>
                <a:ea typeface="Yu Gothic UI" panose="020B0500000000000000" pitchFamily="34" charset="-128"/>
              </a:rPr>
              <a:t>DataReceiver.py</a:t>
            </a:r>
          </a:p>
          <a:p>
            <a:pPr lvl="1"/>
            <a:r>
              <a:rPr lang="en-US" altLang="zh-TW" sz="1400" u="sng" dirty="0">
                <a:latin typeface="Yu Gothic UI" panose="020B0500000000000000" pitchFamily="34" charset="-128"/>
                <a:ea typeface="Yu Gothic UI" panose="020B0500000000000000" pitchFamily="34" charset="-128"/>
              </a:rPr>
              <a:t>FiniteReceiveMachine.py</a:t>
            </a:r>
          </a:p>
          <a:p>
            <a:pPr lvl="1"/>
            <a:r>
              <a:rPr lang="en-US" altLang="zh-TW" sz="1400" dirty="0">
                <a:latin typeface="Yu Gothic UI" panose="020B0500000000000000" pitchFamily="34" charset="-128"/>
                <a:ea typeface="Yu Gothic UI" panose="020B0500000000000000" pitchFamily="34" charset="-128"/>
              </a:rPr>
              <a:t>ModeWindow.py</a:t>
            </a:r>
          </a:p>
          <a:p>
            <a:pPr lvl="1"/>
            <a:r>
              <a:rPr lang="en-US" altLang="zh-TW" sz="1400" dirty="0">
                <a:latin typeface="Yu Gothic UI" panose="020B0500000000000000" pitchFamily="34" charset="-128"/>
                <a:ea typeface="Yu Gothic UI" panose="020B0500000000000000" pitchFamily="34" charset="-128"/>
              </a:rPr>
              <a:t>Parsing.py</a:t>
            </a:r>
          </a:p>
          <a:p>
            <a:pPr lvl="1"/>
            <a:endParaRPr lang="en-US" altLang="zh-TW" sz="14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spTree>
    <p:extLst>
      <p:ext uri="{BB962C8B-B14F-4D97-AF65-F5344CB8AC3E}">
        <p14:creationId xmlns:p14="http://schemas.microsoft.com/office/powerpoint/2010/main" val="312631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err="1">
                <a:latin typeface="Yu Gothic UI" panose="020B0500000000000000" pitchFamily="34" charset="-128"/>
                <a:ea typeface="Yu Gothic UI" panose="020B0500000000000000" pitchFamily="34" charset="-128"/>
              </a:rPr>
              <a:t>DataReceive</a:t>
            </a:r>
            <a:endParaRPr lang="en-US" altLang="zh-TW" sz="1600" b="1"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DataReceiver.py</a:t>
            </a:r>
          </a:p>
          <a:p>
            <a:pPr marL="457200" lvl="1" indent="0">
              <a:buNone/>
            </a:pPr>
            <a:endParaRPr lang="en-US" altLang="zh-TW" sz="1400" dirty="0">
              <a:latin typeface="Yu Gothic UI" panose="020B0500000000000000" pitchFamily="34" charset="-128"/>
              <a:ea typeface="Yu Gothic UI" panose="020B0500000000000000" pitchFamily="34" charset="-128"/>
            </a:endParaRPr>
          </a:p>
          <a:p>
            <a:pPr marL="457200" lvl="1" indent="0">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AIResultRecevier</a:t>
            </a:r>
            <a:r>
              <a:rPr lang="en-US" altLang="zh-TW" sz="1400" dirty="0">
                <a:latin typeface="Yu Gothic UI" panose="020B0500000000000000" pitchFamily="34" charset="-128"/>
                <a:ea typeface="Yu Gothic UI" panose="020B0500000000000000" pitchFamily="34" charset="-128"/>
              </a:rPr>
              <a:t>(Receiver):</a:t>
            </a:r>
          </a:p>
          <a:p>
            <a:pPr marL="914400" lvl="2" indent="0">
              <a:buNone/>
            </a:pPr>
            <a:r>
              <a:rPr lang="zh-TW" altLang="en-US" sz="1200" dirty="0">
                <a:latin typeface="Yu Gothic UI" panose="020B0500000000000000" pitchFamily="34" charset="-128"/>
                <a:ea typeface="Yu Gothic UI" panose="020B0500000000000000" pitchFamily="34" charset="-128"/>
              </a:rPr>
              <a:t>透過</a:t>
            </a:r>
            <a:r>
              <a:rPr lang="en-US" altLang="zh-TW" sz="1200" dirty="0">
                <a:solidFill>
                  <a:srgbClr val="FF0000"/>
                </a:solidFill>
                <a:latin typeface="Yu Gothic UI" panose="020B0500000000000000" pitchFamily="34" charset="-128"/>
                <a:ea typeface="Yu Gothic UI" panose="020B0500000000000000" pitchFamily="34" charset="-128"/>
              </a:rPr>
              <a:t>0xAA</a:t>
            </a:r>
            <a:r>
              <a:rPr lang="zh-TW" altLang="en-US" sz="1200" dirty="0">
                <a:latin typeface="Yu Gothic UI" panose="020B0500000000000000" pitchFamily="34" charset="-128"/>
                <a:ea typeface="Yu Gothic UI" panose="020B0500000000000000" pitchFamily="34" charset="-128"/>
              </a:rPr>
              <a:t>給</a:t>
            </a:r>
            <a:r>
              <a:rPr lang="en-US" altLang="zh-TW" sz="1200" dirty="0">
                <a:latin typeface="Yu Gothic UI" panose="020B0500000000000000" pitchFamily="34" charset="-128"/>
                <a:ea typeface="Yu Gothic UI" panose="020B0500000000000000" pitchFamily="34" charset="-128"/>
              </a:rPr>
              <a:t>FW interrupts</a:t>
            </a:r>
            <a:r>
              <a:rPr lang="zh-TW" altLang="en-US" sz="1200" dirty="0">
                <a:latin typeface="Yu Gothic UI" panose="020B0500000000000000" pitchFamily="34" charset="-128"/>
                <a:ea typeface="Yu Gothic UI" panose="020B0500000000000000" pitchFamily="34" charset="-128"/>
              </a:rPr>
              <a:t>，再透過</a:t>
            </a:r>
            <a:r>
              <a:rPr lang="en-US" altLang="zh-TW" sz="1200" dirty="0">
                <a:solidFill>
                  <a:srgbClr val="FF0000"/>
                </a:solidFill>
                <a:latin typeface="Yu Gothic UI" panose="020B0500000000000000" pitchFamily="34" charset="-128"/>
                <a:ea typeface="Yu Gothic UI" panose="020B0500000000000000" pitchFamily="34" charset="-128"/>
              </a:rPr>
              <a:t>0xAB</a:t>
            </a:r>
            <a:r>
              <a:rPr lang="zh-TW" altLang="en-US" sz="1200" dirty="0">
                <a:latin typeface="Yu Gothic UI" panose="020B0500000000000000" pitchFamily="34" charset="-128"/>
                <a:ea typeface="Yu Gothic UI" panose="020B0500000000000000" pitchFamily="34" charset="-128"/>
              </a:rPr>
              <a:t>哪取</a:t>
            </a:r>
            <a:r>
              <a:rPr lang="en-US" altLang="zh-TW" sz="1200" dirty="0">
                <a:solidFill>
                  <a:srgbClr val="FF0000"/>
                </a:solidFill>
                <a:latin typeface="Yu Gothic UI" panose="020B0500000000000000" pitchFamily="34" charset="-128"/>
                <a:ea typeface="Yu Gothic UI" panose="020B0500000000000000" pitchFamily="34" charset="-128"/>
              </a:rPr>
              <a:t>HW</a:t>
            </a:r>
            <a:r>
              <a:rPr lang="zh-TW" altLang="en-US" sz="1200" dirty="0">
                <a:solidFill>
                  <a:srgbClr val="FF0000"/>
                </a:solidFill>
                <a:latin typeface="Yu Gothic UI" panose="020B0500000000000000" pitchFamily="34" charset="-128"/>
                <a:ea typeface="Yu Gothic UI" panose="020B0500000000000000" pitchFamily="34" charset="-128"/>
              </a:rPr>
              <a:t>的</a:t>
            </a:r>
            <a:r>
              <a:rPr lang="en-US" altLang="zh-TW" sz="1200" dirty="0">
                <a:solidFill>
                  <a:srgbClr val="FF0000"/>
                </a:solidFill>
                <a:latin typeface="Yu Gothic UI" panose="020B0500000000000000" pitchFamily="34" charset="-128"/>
                <a:ea typeface="Yu Gothic UI" panose="020B0500000000000000" pitchFamily="34" charset="-128"/>
              </a:rPr>
              <a:t>results</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914400" lvl="2" indent="0">
              <a:buNone/>
            </a:pPr>
            <a:endParaRPr lang="en-US" altLang="zh-TW" sz="1200" dirty="0">
              <a:latin typeface="Yu Gothic UI" panose="020B0500000000000000" pitchFamily="34" charset="-128"/>
              <a:ea typeface="Yu Gothic UI" panose="020B0500000000000000" pitchFamily="34" charset="-128"/>
            </a:endParaRPr>
          </a:p>
          <a:p>
            <a:pPr marL="457200" lvl="1" indent="0">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FeatureMapRecevier</a:t>
            </a:r>
            <a:r>
              <a:rPr lang="en-US" altLang="zh-TW" sz="1400" dirty="0">
                <a:latin typeface="Yu Gothic UI" panose="020B0500000000000000" pitchFamily="34" charset="-128"/>
                <a:ea typeface="Yu Gothic UI" panose="020B0500000000000000" pitchFamily="34" charset="-128"/>
              </a:rPr>
              <a:t>(Receiver):</a:t>
            </a:r>
          </a:p>
          <a:p>
            <a:pPr marL="914400" lvl="2" indent="0">
              <a:buNone/>
            </a:pPr>
            <a:r>
              <a:rPr lang="zh-TW" altLang="en-US" sz="1200" dirty="0">
                <a:latin typeface="Yu Gothic UI" panose="020B0500000000000000" pitchFamily="34" charset="-128"/>
                <a:ea typeface="Yu Gothic UI" panose="020B0500000000000000" pitchFamily="34" charset="-128"/>
              </a:rPr>
              <a:t>切</a:t>
            </a:r>
            <a:r>
              <a:rPr lang="en-US" altLang="zh-TW" sz="1200" dirty="0">
                <a:solidFill>
                  <a:srgbClr val="FF0000"/>
                </a:solidFill>
                <a:latin typeface="Yu Gothic UI" panose="020B0500000000000000" pitchFamily="34" charset="-128"/>
                <a:ea typeface="Yu Gothic UI" panose="020B0500000000000000" pitchFamily="34" charset="-128"/>
              </a:rPr>
              <a:t>SPI</a:t>
            </a:r>
            <a:r>
              <a:rPr lang="zh-TW" altLang="en-US" sz="1200" dirty="0">
                <a:solidFill>
                  <a:srgbClr val="FF0000"/>
                </a:solidFill>
                <a:latin typeface="Yu Gothic UI" panose="020B0500000000000000" pitchFamily="34" charset="-128"/>
                <a:ea typeface="Yu Gothic UI" panose="020B0500000000000000" pitchFamily="34" charset="-128"/>
              </a:rPr>
              <a:t> </a:t>
            </a:r>
            <a:r>
              <a:rPr lang="en-US" altLang="zh-TW" sz="1200" dirty="0">
                <a:solidFill>
                  <a:srgbClr val="FF0000"/>
                </a:solidFill>
                <a:latin typeface="Yu Gothic UI" panose="020B0500000000000000" pitchFamily="34" charset="-128"/>
                <a:ea typeface="Yu Gothic UI" panose="020B0500000000000000" pitchFamily="34" charset="-128"/>
              </a:rPr>
              <a:t>channel</a:t>
            </a:r>
            <a:r>
              <a:rPr lang="zh-TW" altLang="en-US" sz="1200" dirty="0">
                <a:solidFill>
                  <a:srgbClr val="FF0000"/>
                </a:solidFill>
                <a:latin typeface="Yu Gothic UI" panose="020B0500000000000000" pitchFamily="34" charset="-128"/>
                <a:ea typeface="Yu Gothic UI" panose="020B0500000000000000" pitchFamily="34" charset="-128"/>
              </a:rPr>
              <a:t> </a:t>
            </a:r>
            <a:r>
              <a:rPr lang="zh-TW" altLang="en-US" sz="1200" dirty="0">
                <a:latin typeface="Yu Gothic UI" panose="020B0500000000000000" pitchFamily="34" charset="-128"/>
                <a:ea typeface="Yu Gothic UI" panose="020B0500000000000000" pitchFamily="34" charset="-128"/>
              </a:rPr>
              <a:t>拿取</a:t>
            </a:r>
            <a:r>
              <a:rPr lang="en-US" altLang="zh-TW" sz="1200" dirty="0">
                <a:latin typeface="Yu Gothic UI" panose="020B0500000000000000" pitchFamily="34" charset="-128"/>
                <a:ea typeface="Yu Gothic UI" panose="020B0500000000000000" pitchFamily="34" charset="-128"/>
              </a:rPr>
              <a:t>HW </a:t>
            </a:r>
            <a:r>
              <a:rPr lang="zh-TW" altLang="en-US" sz="1200" dirty="0">
                <a:latin typeface="Yu Gothic UI" panose="020B0500000000000000" pitchFamily="34" charset="-128"/>
                <a:ea typeface="Yu Gothic UI" panose="020B0500000000000000" pitchFamily="34" charset="-128"/>
              </a:rPr>
              <a:t>的</a:t>
            </a:r>
            <a:r>
              <a:rPr lang="en-US" altLang="zh-TW" sz="1200" dirty="0">
                <a:solidFill>
                  <a:srgbClr val="FF0000"/>
                </a:solidFill>
                <a:latin typeface="Yu Gothic UI" panose="020B0500000000000000" pitchFamily="34" charset="-128"/>
                <a:ea typeface="Yu Gothic UI" panose="020B0500000000000000" pitchFamily="34" charset="-128"/>
              </a:rPr>
              <a:t>RDI</a:t>
            </a:r>
            <a:r>
              <a:rPr lang="zh-TW" altLang="en-US" sz="1200" dirty="0">
                <a:solidFill>
                  <a:srgbClr val="FF0000"/>
                </a:solidFill>
                <a:latin typeface="Yu Gothic UI" panose="020B0500000000000000" pitchFamily="34" charset="-128"/>
                <a:ea typeface="Yu Gothic UI" panose="020B0500000000000000" pitchFamily="34" charset="-128"/>
              </a:rPr>
              <a:t> </a:t>
            </a:r>
            <a:r>
              <a:rPr lang="en-US" altLang="zh-TW" sz="1200" dirty="0">
                <a:solidFill>
                  <a:srgbClr val="FF0000"/>
                </a:solidFill>
                <a:latin typeface="Yu Gothic UI" panose="020B0500000000000000" pitchFamily="34" charset="-128"/>
                <a:ea typeface="Yu Gothic UI" panose="020B0500000000000000" pitchFamily="34" charset="-128"/>
              </a:rPr>
              <a:t>PHD</a:t>
            </a:r>
            <a:r>
              <a:rPr lang="zh-TW" altLang="en-US" sz="1200" dirty="0">
                <a:solidFill>
                  <a:srgbClr val="FF0000"/>
                </a:solidFill>
                <a:latin typeface="Yu Gothic UI" panose="020B0500000000000000" pitchFamily="34" charset="-128"/>
                <a:ea typeface="Yu Gothic UI" panose="020B0500000000000000" pitchFamily="34" charset="-128"/>
              </a:rPr>
              <a:t> </a:t>
            </a:r>
            <a:r>
              <a:rPr lang="en-US" altLang="zh-TW" sz="1200" dirty="0">
                <a:solidFill>
                  <a:srgbClr val="FF0000"/>
                </a:solidFill>
                <a:latin typeface="Yu Gothic UI" panose="020B0500000000000000" pitchFamily="34" charset="-128"/>
                <a:ea typeface="Yu Gothic UI" panose="020B0500000000000000" pitchFamily="34" charset="-128"/>
              </a:rPr>
              <a:t>data</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457200" lvl="1" indent="0">
              <a:buNone/>
            </a:pPr>
            <a:endParaRPr lang="en-US" altLang="zh-TW" sz="1400" dirty="0">
              <a:latin typeface="Yu Gothic UI" panose="020B0500000000000000" pitchFamily="34" charset="-128"/>
              <a:ea typeface="Yu Gothic UI" panose="020B0500000000000000" pitchFamily="34" charset="-128"/>
            </a:endParaRPr>
          </a:p>
          <a:p>
            <a:pPr marL="457200" lvl="1" indent="0">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RawDataRecevier</a:t>
            </a:r>
            <a:r>
              <a:rPr lang="en-US" altLang="zh-TW" sz="1400" dirty="0">
                <a:latin typeface="Yu Gothic UI" panose="020B0500000000000000" pitchFamily="34" charset="-128"/>
                <a:ea typeface="Yu Gothic UI" panose="020B0500000000000000" pitchFamily="34" charset="-128"/>
              </a:rPr>
              <a:t>(Receiver):</a:t>
            </a:r>
          </a:p>
          <a:p>
            <a:pPr marL="914400" lvl="2" indent="0">
              <a:buNone/>
            </a:pPr>
            <a:r>
              <a:rPr lang="zh-TW" altLang="en-US" sz="1200" dirty="0">
                <a:latin typeface="Yu Gothic UI" panose="020B0500000000000000" pitchFamily="34" charset="-128"/>
                <a:ea typeface="Yu Gothic UI" panose="020B0500000000000000" pitchFamily="34" charset="-128"/>
              </a:rPr>
              <a:t>切</a:t>
            </a:r>
            <a:r>
              <a:rPr lang="en-US" altLang="zh-TW" sz="1200" dirty="0">
                <a:solidFill>
                  <a:srgbClr val="FF0000"/>
                </a:solidFill>
                <a:latin typeface="Yu Gothic UI" panose="020B0500000000000000" pitchFamily="34" charset="-128"/>
                <a:ea typeface="Yu Gothic UI" panose="020B0500000000000000" pitchFamily="34" charset="-128"/>
              </a:rPr>
              <a:t>SPI</a:t>
            </a:r>
            <a:r>
              <a:rPr lang="zh-TW" altLang="en-US" sz="1200" dirty="0">
                <a:solidFill>
                  <a:srgbClr val="FF0000"/>
                </a:solidFill>
                <a:latin typeface="Yu Gothic UI" panose="020B0500000000000000" pitchFamily="34" charset="-128"/>
                <a:ea typeface="Yu Gothic UI" panose="020B0500000000000000" pitchFamily="34" charset="-128"/>
              </a:rPr>
              <a:t> </a:t>
            </a:r>
            <a:r>
              <a:rPr lang="en-US" altLang="zh-TW" sz="1200" dirty="0">
                <a:solidFill>
                  <a:srgbClr val="FF0000"/>
                </a:solidFill>
                <a:latin typeface="Yu Gothic UI" panose="020B0500000000000000" pitchFamily="34" charset="-128"/>
                <a:ea typeface="Yu Gothic UI" panose="020B0500000000000000" pitchFamily="34" charset="-128"/>
              </a:rPr>
              <a:t>channel</a:t>
            </a:r>
            <a:r>
              <a:rPr lang="zh-TW" altLang="en-US" sz="1200" dirty="0">
                <a:solidFill>
                  <a:srgbClr val="FF0000"/>
                </a:solidFill>
                <a:latin typeface="Yu Gothic UI" panose="020B0500000000000000" pitchFamily="34" charset="-128"/>
                <a:ea typeface="Yu Gothic UI" panose="020B0500000000000000" pitchFamily="34" charset="-128"/>
              </a:rPr>
              <a:t> </a:t>
            </a:r>
            <a:r>
              <a:rPr lang="zh-TW" altLang="en-US" sz="1200" dirty="0">
                <a:latin typeface="Yu Gothic UI" panose="020B0500000000000000" pitchFamily="34" charset="-128"/>
                <a:ea typeface="Yu Gothic UI" panose="020B0500000000000000" pitchFamily="34" charset="-128"/>
              </a:rPr>
              <a:t>拿取</a:t>
            </a:r>
            <a:r>
              <a:rPr lang="en-US" altLang="zh-TW" sz="1200" dirty="0">
                <a:solidFill>
                  <a:srgbClr val="FF0000"/>
                </a:solidFill>
                <a:latin typeface="Yu Gothic UI" panose="020B0500000000000000" pitchFamily="34" charset="-128"/>
                <a:ea typeface="Yu Gothic UI" panose="020B0500000000000000" pitchFamily="34" charset="-128"/>
              </a:rPr>
              <a:t>Raw data</a:t>
            </a:r>
            <a:r>
              <a:rPr lang="zh-TW" altLang="en-US" sz="1200" dirty="0">
                <a:latin typeface="Yu Gothic UI" panose="020B0500000000000000" pitchFamily="34" charset="-128"/>
                <a:ea typeface="Yu Gothic UI" panose="020B0500000000000000" pitchFamily="34" charset="-128"/>
              </a:rPr>
              <a:t>。</a:t>
            </a:r>
            <a:endParaRPr lang="en-US" altLang="zh-TW" sz="1200" dirty="0">
              <a:latin typeface="Yu Gothic UI" panose="020B0500000000000000" pitchFamily="34" charset="-128"/>
              <a:ea typeface="Yu Gothic UI" panose="020B0500000000000000" pitchFamily="34" charset="-128"/>
            </a:endParaRPr>
          </a:p>
          <a:p>
            <a:pPr marL="457200" lvl="1" indent="0">
              <a:buNone/>
            </a:pPr>
            <a:endParaRPr lang="en-US" altLang="zh-TW" sz="1200" dirty="0">
              <a:latin typeface="Yu Gothic UI" panose="020B0500000000000000" pitchFamily="34" charset="-128"/>
              <a:ea typeface="Yu Gothic UI" panose="020B0500000000000000" pitchFamily="34" charset="-128"/>
            </a:endParaRPr>
          </a:p>
          <a:p>
            <a:pPr marL="457200" lvl="1" indent="0">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AllResultReceiver</a:t>
            </a:r>
            <a:r>
              <a:rPr lang="en-US" altLang="zh-TW" sz="1400" dirty="0">
                <a:latin typeface="Yu Gothic UI" panose="020B0500000000000000" pitchFamily="34" charset="-128"/>
                <a:ea typeface="Yu Gothic UI" panose="020B0500000000000000" pitchFamily="34" charset="-128"/>
              </a:rPr>
              <a:t>(Receiver):</a:t>
            </a:r>
          </a:p>
          <a:p>
            <a:pPr marL="457200" lvl="1" indent="0">
              <a:buNone/>
            </a:pPr>
            <a:r>
              <a:rPr lang="en-US" altLang="zh-TW" sz="1400" dirty="0">
                <a:latin typeface="Yu Gothic UI" panose="020B0500000000000000" pitchFamily="34" charset="-128"/>
                <a:ea typeface="Yu Gothic UI" panose="020B0500000000000000" pitchFamily="34" charset="-128"/>
              </a:rPr>
              <a:t>	</a:t>
            </a:r>
            <a:r>
              <a:rPr lang="zh-TW" altLang="en-US" sz="1200" dirty="0">
                <a:latin typeface="Yu Gothic UI" panose="020B0500000000000000" pitchFamily="34" charset="-128"/>
                <a:ea typeface="Yu Gothic UI" panose="020B0500000000000000" pitchFamily="34" charset="-128"/>
              </a:rPr>
              <a:t>透過</a:t>
            </a:r>
            <a:r>
              <a:rPr lang="en-US" altLang="zh-TW" sz="1200" dirty="0">
                <a:solidFill>
                  <a:srgbClr val="FF0000"/>
                </a:solidFill>
                <a:latin typeface="Yu Gothic UI" panose="020B0500000000000000" pitchFamily="34" charset="-128"/>
                <a:ea typeface="Yu Gothic UI" panose="020B0500000000000000" pitchFamily="34" charset="-128"/>
              </a:rPr>
              <a:t>0xA0</a:t>
            </a:r>
            <a:r>
              <a:rPr lang="zh-TW" altLang="en-US" sz="1200" dirty="0">
                <a:latin typeface="Yu Gothic UI" panose="020B0500000000000000" pitchFamily="34" charset="-128"/>
                <a:ea typeface="Yu Gothic UI" panose="020B0500000000000000" pitchFamily="34" charset="-128"/>
              </a:rPr>
              <a:t>拿取</a:t>
            </a:r>
            <a:r>
              <a:rPr lang="en-US" altLang="zh-TW" sz="1200" dirty="0">
                <a:solidFill>
                  <a:srgbClr val="FF0000"/>
                </a:solidFill>
                <a:latin typeface="Yu Gothic UI" panose="020B0500000000000000" pitchFamily="34" charset="-128"/>
                <a:ea typeface="Yu Gothic UI" panose="020B0500000000000000" pitchFamily="34" charset="-128"/>
              </a:rPr>
              <a:t>HW results</a:t>
            </a:r>
            <a:r>
              <a:rPr lang="zh-TW" altLang="en-US" sz="1200" dirty="0">
                <a:solidFill>
                  <a:srgbClr val="FF0000"/>
                </a:solidFill>
                <a:latin typeface="Yu Gothic UI" panose="020B0500000000000000" pitchFamily="34" charset="-128"/>
                <a:ea typeface="Yu Gothic UI" panose="020B0500000000000000" pitchFamily="34" charset="-128"/>
              </a:rPr>
              <a:t>。</a:t>
            </a:r>
            <a:endParaRPr lang="en-US" altLang="zh-TW" sz="1200" dirty="0">
              <a:solidFill>
                <a:srgbClr val="FF0000"/>
              </a:solidFill>
              <a:latin typeface="Yu Gothic UI" panose="020B0500000000000000" pitchFamily="34" charset="-128"/>
              <a:ea typeface="Yu Gothic UI" panose="020B0500000000000000" pitchFamily="34" charset="-128"/>
            </a:endParaRPr>
          </a:p>
          <a:p>
            <a:pPr marL="457200" lvl="1" indent="0">
              <a:buNone/>
            </a:pPr>
            <a:endParaRPr lang="en-US" altLang="zh-TW" sz="1400" dirty="0">
              <a:latin typeface="Yu Gothic UI" panose="020B0500000000000000" pitchFamily="34" charset="-128"/>
              <a:ea typeface="Yu Gothic UI" panose="020B0500000000000000" pitchFamily="34" charset="-128"/>
            </a:endParaRPr>
          </a:p>
          <a:p>
            <a:pPr marL="457200" lvl="1" indent="0">
              <a:buNone/>
            </a:pPr>
            <a:r>
              <a:rPr lang="en-US" altLang="zh-TW" sz="1400" dirty="0">
                <a:latin typeface="Yu Gothic UI" panose="020B0500000000000000" pitchFamily="34" charset="-128"/>
                <a:ea typeface="Yu Gothic UI" panose="020B0500000000000000" pitchFamily="34" charset="-128"/>
              </a:rPr>
              <a:t>class </a:t>
            </a:r>
            <a:r>
              <a:rPr lang="en-US" altLang="zh-TW" sz="1400" dirty="0" err="1">
                <a:latin typeface="Yu Gothic UI" panose="020B0500000000000000" pitchFamily="34" charset="-128"/>
                <a:ea typeface="Yu Gothic UI" panose="020B0500000000000000" pitchFamily="34" charset="-128"/>
              </a:rPr>
              <a:t>GesturesReceiver</a:t>
            </a:r>
            <a:r>
              <a:rPr lang="en-US" altLang="zh-TW" sz="1400" dirty="0">
                <a:latin typeface="Yu Gothic UI" panose="020B0500000000000000" pitchFamily="34" charset="-128"/>
                <a:ea typeface="Yu Gothic UI" panose="020B0500000000000000" pitchFamily="34" charset="-128"/>
              </a:rPr>
              <a:t>(Receiver):</a:t>
            </a:r>
          </a:p>
          <a:p>
            <a:pPr marL="457200" lvl="1" indent="0">
              <a:buNone/>
            </a:pPr>
            <a:r>
              <a:rPr lang="en-US" altLang="zh-TW" sz="1400" dirty="0">
                <a:latin typeface="Yu Gothic UI" panose="020B0500000000000000" pitchFamily="34" charset="-128"/>
                <a:ea typeface="Yu Gothic UI" panose="020B0500000000000000" pitchFamily="34" charset="-128"/>
              </a:rPr>
              <a:t>	</a:t>
            </a:r>
            <a:r>
              <a:rPr lang="zh-TW" altLang="en-US" sz="1200" dirty="0">
                <a:latin typeface="Yu Gothic UI" panose="020B0500000000000000" pitchFamily="34" charset="-128"/>
                <a:ea typeface="Yu Gothic UI" panose="020B0500000000000000" pitchFamily="34" charset="-128"/>
              </a:rPr>
              <a:t>讀取</a:t>
            </a:r>
            <a:r>
              <a:rPr lang="en-US" altLang="zh-TW" sz="1200" dirty="0">
                <a:latin typeface="Yu Gothic UI" panose="020B0500000000000000" pitchFamily="34" charset="-128"/>
                <a:ea typeface="Yu Gothic UI" panose="020B0500000000000000" pitchFamily="34" charset="-128"/>
              </a:rPr>
              <a:t>HW</a:t>
            </a:r>
            <a:r>
              <a:rPr lang="zh-TW" altLang="en-US" sz="1200" dirty="0">
                <a:latin typeface="Yu Gothic UI" panose="020B0500000000000000" pitchFamily="34" charset="-128"/>
                <a:ea typeface="Yu Gothic UI" panose="020B0500000000000000" pitchFamily="34" charset="-128"/>
              </a:rPr>
              <a:t>的</a:t>
            </a:r>
            <a:r>
              <a:rPr lang="en-US" altLang="zh-TW" sz="1200" dirty="0">
                <a:latin typeface="Yu Gothic UI" panose="020B0500000000000000" pitchFamily="34" charset="-128"/>
                <a:ea typeface="Yu Gothic UI" panose="020B0500000000000000" pitchFamily="34" charset="-128"/>
              </a:rPr>
              <a:t>register</a:t>
            </a:r>
            <a:r>
              <a:rPr lang="zh-TW" altLang="en-US" sz="1200" dirty="0">
                <a:latin typeface="Yu Gothic UI" panose="020B0500000000000000" pitchFamily="34" charset="-128"/>
                <a:ea typeface="Yu Gothic UI" panose="020B0500000000000000" pitchFamily="34" charset="-128"/>
              </a:rPr>
              <a:t>拿取</a:t>
            </a:r>
            <a:r>
              <a:rPr lang="en-US" altLang="zh-TW" sz="1200" dirty="0">
                <a:solidFill>
                  <a:srgbClr val="FF0000"/>
                </a:solidFill>
                <a:latin typeface="Yu Gothic UI" panose="020B0500000000000000" pitchFamily="34" charset="-128"/>
                <a:ea typeface="Yu Gothic UI" panose="020B0500000000000000" pitchFamily="34" charset="-128"/>
              </a:rPr>
              <a:t>HW results</a:t>
            </a:r>
            <a:r>
              <a:rPr lang="zh-TW" altLang="en-US" sz="1200" dirty="0">
                <a:solidFill>
                  <a:srgbClr val="FF0000"/>
                </a:solidFill>
                <a:latin typeface="Yu Gothic UI" panose="020B0500000000000000" pitchFamily="34" charset="-128"/>
                <a:ea typeface="Yu Gothic UI" panose="020B0500000000000000" pitchFamily="34" charset="-128"/>
              </a:rPr>
              <a:t>。</a:t>
            </a:r>
            <a:endParaRPr lang="en-US" altLang="zh-TW" sz="1200" dirty="0">
              <a:solidFill>
                <a:srgbClr val="FF0000"/>
              </a:solidFill>
              <a:latin typeface="Yu Gothic UI" panose="020B0500000000000000" pitchFamily="34" charset="-128"/>
              <a:ea typeface="Yu Gothic UI" panose="020B0500000000000000" pitchFamily="34" charset="-128"/>
            </a:endParaRPr>
          </a:p>
          <a:p>
            <a:pPr marL="457200" lvl="1" indent="0">
              <a:buNone/>
            </a:pPr>
            <a:endParaRPr lang="en-US" altLang="zh-TW" sz="14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pic>
        <p:nvPicPr>
          <p:cNvPr id="8" name="圖片 7">
            <a:extLst>
              <a:ext uri="{FF2B5EF4-FFF2-40B4-BE49-F238E27FC236}">
                <a16:creationId xmlns:a16="http://schemas.microsoft.com/office/drawing/2014/main" id="{44BA780C-E25F-4EB8-A635-348F680A17C0}"/>
              </a:ext>
            </a:extLst>
          </p:cNvPr>
          <p:cNvPicPr>
            <a:picLocks noChangeAspect="1"/>
          </p:cNvPicPr>
          <p:nvPr/>
        </p:nvPicPr>
        <p:blipFill>
          <a:blip r:embed="rId2"/>
          <a:stretch>
            <a:fillRect/>
          </a:stretch>
        </p:blipFill>
        <p:spPr>
          <a:xfrm>
            <a:off x="6806183" y="1306286"/>
            <a:ext cx="4046069" cy="4769077"/>
          </a:xfrm>
          <a:prstGeom prst="rect">
            <a:avLst/>
          </a:prstGeom>
        </p:spPr>
      </p:pic>
    </p:spTree>
    <p:extLst>
      <p:ext uri="{BB962C8B-B14F-4D97-AF65-F5344CB8AC3E}">
        <p14:creationId xmlns:p14="http://schemas.microsoft.com/office/powerpoint/2010/main" val="710617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err="1">
                <a:latin typeface="Yu Gothic UI" panose="020B0500000000000000" pitchFamily="34" charset="-128"/>
                <a:ea typeface="Yu Gothic UI" panose="020B0500000000000000" pitchFamily="34" charset="-128"/>
              </a:rPr>
              <a:t>DataReceive</a:t>
            </a:r>
            <a:endParaRPr lang="en-US" altLang="zh-TW" sz="1600" b="1"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FiniteReceiveMachine.py</a:t>
            </a:r>
          </a:p>
          <a:p>
            <a:pPr marL="457200" lvl="1" indent="0">
              <a:buNone/>
            </a:pPr>
            <a:r>
              <a:rPr lang="en-US" altLang="zh-TW" sz="1400" dirty="0">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整合</a:t>
            </a:r>
            <a:r>
              <a:rPr lang="en-US" altLang="zh-TW" sz="1400" dirty="0">
                <a:solidFill>
                  <a:srgbClr val="FF0000"/>
                </a:solidFill>
                <a:latin typeface="Yu Gothic UI" panose="020B0500000000000000" pitchFamily="34" charset="-128"/>
                <a:ea typeface="Yu Gothic UI" panose="020B0500000000000000" pitchFamily="34" charset="-128"/>
              </a:rPr>
              <a:t>Receiver</a:t>
            </a:r>
            <a:r>
              <a:rPr lang="zh-TW" altLang="en-US" sz="1400" dirty="0">
                <a:latin typeface="Yu Gothic UI" panose="020B0500000000000000" pitchFamily="34" charset="-128"/>
                <a:ea typeface="Yu Gothic UI" panose="020B0500000000000000" pitchFamily="34" charset="-128"/>
              </a:rPr>
              <a:t>和</a:t>
            </a:r>
            <a:r>
              <a:rPr lang="en-US" altLang="zh-TW" sz="1400" dirty="0" err="1">
                <a:solidFill>
                  <a:srgbClr val="FF0000"/>
                </a:solidFill>
                <a:latin typeface="Yu Gothic UI" panose="020B0500000000000000" pitchFamily="34" charset="-128"/>
                <a:ea typeface="Yu Gothic UI" panose="020B0500000000000000" pitchFamily="34" charset="-128"/>
              </a:rPr>
              <a:t>GuiUpdater</a:t>
            </a:r>
            <a:r>
              <a:rPr lang="zh-TW" altLang="en-US" sz="1400" dirty="0">
                <a:latin typeface="Yu Gothic UI" panose="020B0500000000000000" pitchFamily="34" charset="-128"/>
                <a:ea typeface="Yu Gothic UI" panose="020B0500000000000000" pitchFamily="34" charset="-128"/>
              </a:rPr>
              <a:t>類別物件的模組，在</a:t>
            </a:r>
            <a:r>
              <a:rPr lang="en-US" altLang="zh-TW" sz="1400" dirty="0">
                <a:latin typeface="Yu Gothic UI" panose="020B0500000000000000" pitchFamily="34" charset="-128"/>
                <a:ea typeface="Yu Gothic UI" panose="020B0500000000000000" pitchFamily="34" charset="-128"/>
              </a:rPr>
              <a:t>trigger</a:t>
            </a:r>
            <a:r>
              <a:rPr lang="en-US" altLang="zh-TW" sz="1400" dirty="0">
                <a:solidFill>
                  <a:srgbClr val="FF0000"/>
                </a:solidFill>
                <a:latin typeface="Yu Gothic UI" panose="020B0500000000000000" pitchFamily="34" charset="-128"/>
                <a:ea typeface="Yu Gothic UI" panose="020B0500000000000000" pitchFamily="34" charset="-128"/>
              </a:rPr>
              <a:t> Receiver</a:t>
            </a:r>
            <a:r>
              <a:rPr lang="zh-TW" altLang="en-US" sz="1400" dirty="0">
                <a:latin typeface="Yu Gothic UI" panose="020B0500000000000000" pitchFamily="34" charset="-128"/>
                <a:ea typeface="Yu Gothic UI" panose="020B0500000000000000" pitchFamily="34" charset="-128"/>
              </a:rPr>
              <a:t>物件後持續地透</a:t>
            </a:r>
            <a:endParaRPr lang="en-US" altLang="zh-TW" sz="1400" dirty="0">
              <a:latin typeface="Yu Gothic UI" panose="020B0500000000000000" pitchFamily="34" charset="-128"/>
              <a:ea typeface="Yu Gothic UI" panose="020B0500000000000000" pitchFamily="34" charset="-128"/>
            </a:endParaRPr>
          </a:p>
          <a:p>
            <a:pPr marL="457200" lvl="1" indent="0">
              <a:buNone/>
            </a:pPr>
            <a:r>
              <a:rPr lang="en-US" altLang="zh-TW" sz="1400" dirty="0">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過</a:t>
            </a:r>
            <a:r>
              <a:rPr lang="en-US" altLang="zh-TW" sz="1400" dirty="0">
                <a:solidFill>
                  <a:srgbClr val="FF0000"/>
                </a:solidFill>
                <a:latin typeface="Yu Gothic UI" panose="020B0500000000000000" pitchFamily="34" charset="-128"/>
                <a:ea typeface="Yu Gothic UI" panose="020B0500000000000000" pitchFamily="34" charset="-128"/>
              </a:rPr>
              <a:t>Receiver</a:t>
            </a:r>
            <a:r>
              <a:rPr lang="zh-TW" altLang="en-US" sz="1400" dirty="0">
                <a:latin typeface="Yu Gothic UI" panose="020B0500000000000000" pitchFamily="34" charset="-128"/>
                <a:ea typeface="Yu Gothic UI" panose="020B0500000000000000" pitchFamily="34" charset="-128"/>
              </a:rPr>
              <a:t>拿取</a:t>
            </a:r>
            <a:r>
              <a:rPr lang="en-US" altLang="zh-TW" sz="1400" dirty="0">
                <a:latin typeface="Yu Gothic UI" panose="020B0500000000000000" pitchFamily="34" charset="-128"/>
                <a:ea typeface="Yu Gothic UI" panose="020B0500000000000000" pitchFamily="34" charset="-128"/>
              </a:rPr>
              <a:t>HW</a:t>
            </a:r>
            <a:r>
              <a:rPr lang="zh-TW" altLang="en-US" sz="1400" dirty="0">
                <a:latin typeface="Yu Gothic UI" panose="020B0500000000000000" pitchFamily="34" charset="-128"/>
                <a:ea typeface="Yu Gothic UI" panose="020B0500000000000000" pitchFamily="34" charset="-128"/>
              </a:rPr>
              <a:t>的</a:t>
            </a:r>
            <a:r>
              <a:rPr lang="en-US" altLang="zh-TW" sz="1400" dirty="0">
                <a:latin typeface="Yu Gothic UI" panose="020B0500000000000000" pitchFamily="34" charset="-128"/>
                <a:ea typeface="Yu Gothic UI" panose="020B0500000000000000" pitchFamily="34" charset="-128"/>
              </a:rPr>
              <a:t>data</a:t>
            </a:r>
            <a:r>
              <a:rPr lang="zh-TW" altLang="en-US" sz="1400" dirty="0">
                <a:latin typeface="Yu Gothic UI" panose="020B0500000000000000" pitchFamily="34" charset="-128"/>
                <a:ea typeface="Yu Gothic UI" panose="020B0500000000000000" pitchFamily="34" charset="-128"/>
              </a:rPr>
              <a:t>以更新</a:t>
            </a:r>
            <a:r>
              <a:rPr lang="en-US" altLang="zh-TW" sz="1400" dirty="0" err="1">
                <a:solidFill>
                  <a:srgbClr val="FF0000"/>
                </a:solidFill>
                <a:latin typeface="Yu Gothic UI" panose="020B0500000000000000" pitchFamily="34" charset="-128"/>
                <a:ea typeface="Yu Gothic UI" panose="020B0500000000000000" pitchFamily="34" charset="-128"/>
              </a:rPr>
              <a:t>GuiUpdater</a:t>
            </a:r>
            <a:r>
              <a:rPr lang="zh-TW" altLang="en-US" sz="1400" dirty="0">
                <a:latin typeface="Yu Gothic UI" panose="020B0500000000000000" pitchFamily="34" charset="-128"/>
                <a:ea typeface="Yu Gothic UI" panose="020B0500000000000000" pitchFamily="34" charset="-128"/>
              </a:rPr>
              <a:t>物件。</a:t>
            </a:r>
            <a:endParaRPr lang="en-US" altLang="zh-TW" sz="1400" dirty="0">
              <a:latin typeface="Yu Gothic UI" panose="020B0500000000000000" pitchFamily="34" charset="-128"/>
              <a:ea typeface="Yu Gothic UI" panose="020B0500000000000000" pitchFamily="34" charset="-128"/>
            </a:endParaRPr>
          </a:p>
          <a:p>
            <a:pPr marL="457200" lvl="1" indent="0">
              <a:buNone/>
            </a:pPr>
            <a:endParaRPr lang="en-US" altLang="zh-TW" sz="1400" dirty="0">
              <a:latin typeface="Yu Gothic UI" panose="020B0500000000000000" pitchFamily="34" charset="-128"/>
              <a:ea typeface="Yu Gothic UI" panose="020B0500000000000000" pitchFamily="34" charset="-128"/>
            </a:endParaRPr>
          </a:p>
          <a:p>
            <a:pPr marL="457200" lvl="1" indent="0">
              <a:buNone/>
            </a:pPr>
            <a:r>
              <a:rPr lang="en-US" altLang="zh-TW" sz="1400" dirty="0">
                <a:latin typeface="Yu Gothic UI" panose="020B0500000000000000" pitchFamily="34" charset="-128"/>
                <a:ea typeface="Yu Gothic UI" panose="020B0500000000000000" pitchFamily="34" charset="-128"/>
              </a:rPr>
              <a:t>	</a:t>
            </a:r>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grpSp>
        <p:nvGrpSpPr>
          <p:cNvPr id="3" name="群組 2">
            <a:extLst>
              <a:ext uri="{FF2B5EF4-FFF2-40B4-BE49-F238E27FC236}">
                <a16:creationId xmlns:a16="http://schemas.microsoft.com/office/drawing/2014/main" id="{C4BA7025-25B9-45AB-8468-865F7D52AB96}"/>
              </a:ext>
            </a:extLst>
          </p:cNvPr>
          <p:cNvGrpSpPr/>
          <p:nvPr/>
        </p:nvGrpSpPr>
        <p:grpSpPr>
          <a:xfrm>
            <a:off x="1106857" y="3445928"/>
            <a:ext cx="4469127" cy="1648055"/>
            <a:chOff x="2927268" y="4255446"/>
            <a:chExt cx="4469127" cy="1648055"/>
          </a:xfrm>
        </p:grpSpPr>
        <p:pic>
          <p:nvPicPr>
            <p:cNvPr id="8" name="圖片 7">
              <a:extLst>
                <a:ext uri="{FF2B5EF4-FFF2-40B4-BE49-F238E27FC236}">
                  <a16:creationId xmlns:a16="http://schemas.microsoft.com/office/drawing/2014/main" id="{D9CDB63D-AEBF-4189-8C73-B52C628BDE89}"/>
                </a:ext>
              </a:extLst>
            </p:cNvPr>
            <p:cNvPicPr>
              <a:picLocks noChangeAspect="1"/>
            </p:cNvPicPr>
            <p:nvPr/>
          </p:nvPicPr>
          <p:blipFill>
            <a:blip r:embed="rId2"/>
            <a:stretch>
              <a:fillRect/>
            </a:stretch>
          </p:blipFill>
          <p:spPr>
            <a:xfrm>
              <a:off x="3824021" y="4255446"/>
              <a:ext cx="3572374" cy="1648055"/>
            </a:xfrm>
            <a:prstGeom prst="rect">
              <a:avLst/>
            </a:prstGeom>
          </p:spPr>
        </p:pic>
        <p:sp>
          <p:nvSpPr>
            <p:cNvPr id="17" name="文字方塊 16">
              <a:extLst>
                <a:ext uri="{FF2B5EF4-FFF2-40B4-BE49-F238E27FC236}">
                  <a16:creationId xmlns:a16="http://schemas.microsoft.com/office/drawing/2014/main" id="{ECF1382E-0C3C-4637-A63C-D6A0EF78D5F4}"/>
                </a:ext>
              </a:extLst>
            </p:cNvPr>
            <p:cNvSpPr txBox="1"/>
            <p:nvPr/>
          </p:nvSpPr>
          <p:spPr>
            <a:xfrm>
              <a:off x="3098851" y="4603459"/>
              <a:ext cx="750526" cy="276999"/>
            </a:xfrm>
            <a:prstGeom prst="rect">
              <a:avLst/>
            </a:prstGeom>
            <a:noFill/>
          </p:spPr>
          <p:txBody>
            <a:bodyPr wrap="none" rtlCol="0">
              <a:spAutoFit/>
            </a:bodyPr>
            <a:lstStyle/>
            <a:p>
              <a:r>
                <a:rPr lang="en-US" altLang="zh-TW" sz="1200" dirty="0">
                  <a:solidFill>
                    <a:srgbClr val="FF0000"/>
                  </a:solidFill>
                  <a:latin typeface="Yu Gothic UI" panose="020B0500000000000000" pitchFamily="34" charset="-128"/>
                  <a:ea typeface="Yu Gothic UI" panose="020B0500000000000000" pitchFamily="34" charset="-128"/>
                </a:rPr>
                <a:t>Receiver</a:t>
              </a:r>
              <a:endParaRPr lang="zh-TW" altLang="en-US" sz="1200" dirty="0"/>
            </a:p>
          </p:txBody>
        </p:sp>
        <p:sp>
          <p:nvSpPr>
            <p:cNvPr id="18" name="文字方塊 17">
              <a:extLst>
                <a:ext uri="{FF2B5EF4-FFF2-40B4-BE49-F238E27FC236}">
                  <a16:creationId xmlns:a16="http://schemas.microsoft.com/office/drawing/2014/main" id="{3A4F0709-3C19-4BFF-A4BF-27AEC57BC109}"/>
                </a:ext>
              </a:extLst>
            </p:cNvPr>
            <p:cNvSpPr txBox="1"/>
            <p:nvPr/>
          </p:nvSpPr>
          <p:spPr>
            <a:xfrm>
              <a:off x="2927268" y="4894736"/>
              <a:ext cx="965329" cy="276999"/>
            </a:xfrm>
            <a:prstGeom prst="rect">
              <a:avLst/>
            </a:prstGeom>
            <a:noFill/>
          </p:spPr>
          <p:txBody>
            <a:bodyPr wrap="none" rtlCol="0">
              <a:spAutoFit/>
            </a:bodyPr>
            <a:lstStyle/>
            <a:p>
              <a:r>
                <a:rPr lang="en-US" altLang="zh-TW" sz="1200" dirty="0" err="1">
                  <a:solidFill>
                    <a:srgbClr val="FF0000"/>
                  </a:solidFill>
                  <a:latin typeface="Yu Gothic UI" panose="020B0500000000000000" pitchFamily="34" charset="-128"/>
                  <a:ea typeface="Yu Gothic UI" panose="020B0500000000000000" pitchFamily="34" charset="-128"/>
                </a:rPr>
                <a:t>GuiUpdater</a:t>
              </a:r>
              <a:endParaRPr lang="zh-TW" altLang="en-US" sz="1200" dirty="0"/>
            </a:p>
          </p:txBody>
        </p:sp>
        <p:cxnSp>
          <p:nvCxnSpPr>
            <p:cNvPr id="20" name="直線單箭頭接點 19">
              <a:extLst>
                <a:ext uri="{FF2B5EF4-FFF2-40B4-BE49-F238E27FC236}">
                  <a16:creationId xmlns:a16="http://schemas.microsoft.com/office/drawing/2014/main" id="{BE69F5E8-C330-4E53-AD0E-49DA738F3758}"/>
                </a:ext>
              </a:extLst>
            </p:cNvPr>
            <p:cNvCxnSpPr>
              <a:stCxn id="17" idx="3"/>
            </p:cNvCxnSpPr>
            <p:nvPr/>
          </p:nvCxnSpPr>
          <p:spPr>
            <a:xfrm flipV="1">
              <a:off x="3849377" y="4741958"/>
              <a:ext cx="3283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9F9C417E-4F23-480F-BD40-2ED76775E874}"/>
                </a:ext>
              </a:extLst>
            </p:cNvPr>
            <p:cNvCxnSpPr/>
            <p:nvPr/>
          </p:nvCxnSpPr>
          <p:spPr>
            <a:xfrm flipV="1">
              <a:off x="3849377" y="5021563"/>
              <a:ext cx="3283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 name="群組 4">
            <a:extLst>
              <a:ext uri="{FF2B5EF4-FFF2-40B4-BE49-F238E27FC236}">
                <a16:creationId xmlns:a16="http://schemas.microsoft.com/office/drawing/2014/main" id="{A6E22537-CE24-4848-B691-17E48F75FD0B}"/>
              </a:ext>
            </a:extLst>
          </p:cNvPr>
          <p:cNvGrpSpPr/>
          <p:nvPr/>
        </p:nvGrpSpPr>
        <p:grpSpPr>
          <a:xfrm>
            <a:off x="6734001" y="2790498"/>
            <a:ext cx="3888334" cy="3267089"/>
            <a:chOff x="6734001" y="2790498"/>
            <a:chExt cx="3888334" cy="3267089"/>
          </a:xfrm>
        </p:grpSpPr>
        <p:pic>
          <p:nvPicPr>
            <p:cNvPr id="10" name="圖片 9">
              <a:extLst>
                <a:ext uri="{FF2B5EF4-FFF2-40B4-BE49-F238E27FC236}">
                  <a16:creationId xmlns:a16="http://schemas.microsoft.com/office/drawing/2014/main" id="{76C2BD17-9141-4D06-B7DC-373300D1E87A}"/>
                </a:ext>
              </a:extLst>
            </p:cNvPr>
            <p:cNvPicPr>
              <a:picLocks noChangeAspect="1"/>
            </p:cNvPicPr>
            <p:nvPr/>
          </p:nvPicPr>
          <p:blipFill>
            <a:blip r:embed="rId3"/>
            <a:stretch>
              <a:fillRect/>
            </a:stretch>
          </p:blipFill>
          <p:spPr>
            <a:xfrm>
              <a:off x="6734001" y="2790498"/>
              <a:ext cx="3888334" cy="3267089"/>
            </a:xfrm>
            <a:prstGeom prst="rect">
              <a:avLst/>
            </a:prstGeom>
          </p:spPr>
        </p:pic>
        <p:sp>
          <p:nvSpPr>
            <p:cNvPr id="22" name="文字方塊 21">
              <a:extLst>
                <a:ext uri="{FF2B5EF4-FFF2-40B4-BE49-F238E27FC236}">
                  <a16:creationId xmlns:a16="http://schemas.microsoft.com/office/drawing/2014/main" id="{FC873C01-7C38-4B2F-A21F-1B9F7D0D150C}"/>
                </a:ext>
              </a:extLst>
            </p:cNvPr>
            <p:cNvSpPr txBox="1"/>
            <p:nvPr/>
          </p:nvSpPr>
          <p:spPr>
            <a:xfrm>
              <a:off x="8195503" y="2882777"/>
              <a:ext cx="965329" cy="276999"/>
            </a:xfrm>
            <a:prstGeom prst="rect">
              <a:avLst/>
            </a:prstGeom>
            <a:noFill/>
          </p:spPr>
          <p:txBody>
            <a:bodyPr wrap="none" rtlCol="0">
              <a:spAutoFit/>
            </a:bodyPr>
            <a:lstStyle/>
            <a:p>
              <a:r>
                <a:rPr lang="en-US" altLang="zh-TW" sz="1200" dirty="0" err="1">
                  <a:solidFill>
                    <a:srgbClr val="FF0000"/>
                  </a:solidFill>
                  <a:latin typeface="Yu Gothic UI" panose="020B0500000000000000" pitchFamily="34" charset="-128"/>
                  <a:ea typeface="Yu Gothic UI" panose="020B0500000000000000" pitchFamily="34" charset="-128"/>
                </a:rPr>
                <a:t>GuiUpdater</a:t>
              </a:r>
              <a:endParaRPr lang="zh-TW" altLang="en-US" sz="1200" dirty="0"/>
            </a:p>
          </p:txBody>
        </p:sp>
      </p:grpSp>
    </p:spTree>
    <p:extLst>
      <p:ext uri="{BB962C8B-B14F-4D97-AF65-F5344CB8AC3E}">
        <p14:creationId xmlns:p14="http://schemas.microsoft.com/office/powerpoint/2010/main" val="189835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err="1">
                <a:latin typeface="Yu Gothic UI" panose="020B0500000000000000" pitchFamily="34" charset="-128"/>
                <a:ea typeface="Yu Gothic UI" panose="020B0500000000000000" pitchFamily="34" charset="-128"/>
              </a:rPr>
              <a:t>KKTUtility</a:t>
            </a:r>
            <a:endParaRPr lang="en-US" altLang="zh-TW" sz="1600" dirty="0">
              <a:latin typeface="Yu Gothic UI" panose="020B0500000000000000" pitchFamily="34" charset="-128"/>
              <a:ea typeface="Yu Gothic UI" panose="020B0500000000000000" pitchFamily="34" charset="-128"/>
            </a:endParaRPr>
          </a:p>
          <a:p>
            <a:pPr marL="457200" lvl="1" indent="0">
              <a:buNone/>
            </a:pPr>
            <a:endParaRPr lang="en-US" altLang="zh-TW" sz="1600" dirty="0">
              <a:latin typeface="Yu Gothic UI" panose="020B0500000000000000" pitchFamily="34" charset="-128"/>
              <a:ea typeface="Yu Gothic UI" panose="020B0500000000000000" pitchFamily="34" charset="-128"/>
            </a:endParaRPr>
          </a:p>
          <a:p>
            <a:pPr marL="457200" lvl="1" indent="0">
              <a:buNone/>
            </a:pPr>
            <a:r>
              <a:rPr lang="zh-TW" altLang="en-US" sz="1600" dirty="0">
                <a:latin typeface="Yu Gothic UI" panose="020B0500000000000000" pitchFamily="34" charset="-128"/>
                <a:ea typeface="Yu Gothic UI" panose="020B0500000000000000" pitchFamily="34" charset="-128"/>
              </a:rPr>
              <a:t>模組中會用到的方法或工具。</a:t>
            </a:r>
            <a:endParaRPr lang="en-US" altLang="zh-TW" sz="1600" dirty="0">
              <a:latin typeface="Yu Gothic UI" panose="020B0500000000000000" pitchFamily="34" charset="-128"/>
              <a:ea typeface="Yu Gothic UI" panose="020B0500000000000000" pitchFamily="34" charset="-128"/>
            </a:endParaRPr>
          </a:p>
          <a:p>
            <a:pPr marL="457200" lvl="1" indent="0">
              <a:buNone/>
            </a:pPr>
            <a:endParaRPr lang="en-US" altLang="zh-TW" sz="1600" b="1"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crypt_encode_file.py </a:t>
            </a:r>
          </a:p>
          <a:p>
            <a:pPr lvl="1"/>
            <a:r>
              <a:rPr lang="en-US" altLang="zh-TW" sz="1400" dirty="0">
                <a:latin typeface="Yu Gothic UI" panose="020B0500000000000000" pitchFamily="34" charset="-128"/>
                <a:ea typeface="Yu Gothic UI" panose="020B0500000000000000" pitchFamily="34" charset="-128"/>
              </a:rPr>
              <a:t>Debounce.py</a:t>
            </a:r>
          </a:p>
          <a:p>
            <a:pPr lvl="1"/>
            <a:r>
              <a:rPr lang="en-US" altLang="zh-TW" sz="1400" dirty="0">
                <a:latin typeface="Yu Gothic UI" panose="020B0500000000000000" pitchFamily="34" charset="-128"/>
                <a:ea typeface="Yu Gothic UI" panose="020B0500000000000000" pitchFamily="34" charset="-128"/>
              </a:rPr>
              <a:t>EncryptTool.py</a:t>
            </a:r>
          </a:p>
          <a:p>
            <a:pPr lvl="1"/>
            <a:r>
              <a:rPr lang="en-US" altLang="zh-TW" sz="1400" dirty="0">
                <a:latin typeface="Yu Gothic UI" panose="020B0500000000000000" pitchFamily="34" charset="-128"/>
                <a:ea typeface="Yu Gothic UI" panose="020B0500000000000000" pitchFamily="34" charset="-128"/>
              </a:rPr>
              <a:t>GestureObserver.py</a:t>
            </a:r>
          </a:p>
          <a:p>
            <a:pPr lvl="1"/>
            <a:r>
              <a:rPr lang="en-US" altLang="zh-TW" sz="1400" u="sng" dirty="0">
                <a:latin typeface="Yu Gothic UI" panose="020B0500000000000000" pitchFamily="34" charset="-128"/>
                <a:ea typeface="Yu Gothic UI" panose="020B0500000000000000" pitchFamily="34" charset="-128"/>
              </a:rPr>
              <a:t>H5Tool.py</a:t>
            </a:r>
          </a:p>
          <a:p>
            <a:pPr lvl="1"/>
            <a:r>
              <a:rPr lang="en-US" altLang="zh-TW" sz="1400" u="sng" dirty="0">
                <a:latin typeface="Yu Gothic UI" panose="020B0500000000000000" pitchFamily="34" charset="-128"/>
                <a:ea typeface="Yu Gothic UI" panose="020B0500000000000000" pitchFamily="34" charset="-128"/>
              </a:rPr>
              <a:t>KKTUtils.py</a:t>
            </a:r>
          </a:p>
          <a:p>
            <a:pPr lvl="1"/>
            <a:r>
              <a:rPr lang="en-US" altLang="zh-TW" sz="1400" dirty="0">
                <a:latin typeface="Yu Gothic UI" panose="020B0500000000000000" pitchFamily="34" charset="-128"/>
                <a:ea typeface="Yu Gothic UI" panose="020B0500000000000000" pitchFamily="34" charset="-128"/>
              </a:rPr>
              <a:t>PostProcess.py</a:t>
            </a:r>
          </a:p>
          <a:p>
            <a:pPr lvl="1"/>
            <a:r>
              <a:rPr lang="en-US" altLang="zh-TW" sz="1400" dirty="0">
                <a:latin typeface="Yu Gothic UI" panose="020B0500000000000000" pitchFamily="34" charset="-128"/>
                <a:ea typeface="Yu Gothic UI" panose="020B0500000000000000" pitchFamily="34" charset="-128"/>
              </a:rPr>
              <a:t>qt_obj.py</a:t>
            </a:r>
          </a:p>
          <a:p>
            <a:pPr lvl="1"/>
            <a:r>
              <a:rPr lang="en-US" altLang="zh-TW" sz="1400" dirty="0">
                <a:latin typeface="Yu Gothic UI" panose="020B0500000000000000" pitchFamily="34" charset="-128"/>
                <a:ea typeface="Yu Gothic UI" panose="020B0500000000000000" pitchFamily="34" charset="-128"/>
              </a:rPr>
              <a:t>UserLicence.py</a:t>
            </a: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spTree>
    <p:extLst>
      <p:ext uri="{BB962C8B-B14F-4D97-AF65-F5344CB8AC3E}">
        <p14:creationId xmlns:p14="http://schemas.microsoft.com/office/powerpoint/2010/main" val="4151983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5" y="1442286"/>
            <a:ext cx="10515600" cy="4769077"/>
          </a:xfrm>
        </p:spPr>
        <p:txBody>
          <a:bodyPr>
            <a:normAutofit/>
          </a:bodyPr>
          <a:lstStyle/>
          <a:p>
            <a:r>
              <a:rPr lang="zh-TW" altLang="en-US" sz="1800" dirty="0">
                <a:latin typeface="Yu Gothic UI" panose="020B0500000000000000" pitchFamily="34" charset="-128"/>
                <a:ea typeface="Yu Gothic UI" panose="020B0500000000000000" pitchFamily="34" charset="-128"/>
              </a:rPr>
              <a:t>動機</a:t>
            </a:r>
            <a:r>
              <a:rPr lang="en-US" altLang="zh-TW" sz="1800" dirty="0">
                <a:latin typeface="Yu Gothic UI" panose="020B0500000000000000" pitchFamily="34" charset="-128"/>
                <a:ea typeface="Yu Gothic UI" panose="020B0500000000000000" pitchFamily="34" charset="-128"/>
              </a:rPr>
              <a:t>&amp;</a:t>
            </a:r>
            <a:r>
              <a:rPr lang="zh-TW" altLang="en-US" sz="1800" dirty="0">
                <a:latin typeface="Yu Gothic UI" panose="020B0500000000000000" pitchFamily="34" charset="-128"/>
                <a:ea typeface="Yu Gothic UI" panose="020B0500000000000000" pitchFamily="34" charset="-128"/>
              </a:rPr>
              <a:t>目標</a:t>
            </a:r>
            <a:endParaRPr lang="en-US" altLang="zh-TW" sz="1800" dirty="0">
              <a:latin typeface="Yu Gothic UI" panose="020B0500000000000000" pitchFamily="34" charset="-128"/>
              <a:ea typeface="Yu Gothic UI" panose="020B0500000000000000" pitchFamily="34" charset="-128"/>
            </a:endParaRPr>
          </a:p>
          <a:p>
            <a:r>
              <a:rPr lang="zh-TW" altLang="en-US" sz="1800" dirty="0">
                <a:latin typeface="Yu Gothic UI" panose="020B0500000000000000" pitchFamily="34" charset="-128"/>
                <a:ea typeface="Yu Gothic UI" panose="020B0500000000000000" pitchFamily="34" charset="-128"/>
              </a:rPr>
              <a:t>安裝環境</a:t>
            </a:r>
            <a:endParaRPr lang="en-US" altLang="zh-TW" sz="1800" dirty="0">
              <a:latin typeface="Yu Gothic UI" panose="020B0500000000000000" pitchFamily="34" charset="-128"/>
              <a:ea typeface="Yu Gothic UI" panose="020B0500000000000000" pitchFamily="34" charset="-128"/>
            </a:endParaRPr>
          </a:p>
          <a:p>
            <a:r>
              <a:rPr lang="zh-TW" altLang="en-US" sz="1800" dirty="0">
                <a:latin typeface="Yu Gothic UI" panose="020B0500000000000000" pitchFamily="34" charset="-128"/>
                <a:ea typeface="Yu Gothic UI" panose="020B0500000000000000" pitchFamily="34" charset="-128"/>
              </a:rPr>
              <a:t>模組</a:t>
            </a:r>
            <a:endParaRPr lang="en-US" altLang="zh-TW" sz="1800" dirty="0">
              <a:latin typeface="Yu Gothic UI" panose="020B0500000000000000" pitchFamily="34" charset="-128"/>
              <a:ea typeface="Yu Gothic UI" panose="020B0500000000000000" pitchFamily="34" charset="-128"/>
            </a:endParaRPr>
          </a:p>
          <a:p>
            <a:r>
              <a:rPr lang="zh-TW" altLang="en-US" sz="1800" dirty="0">
                <a:latin typeface="Yu Gothic UI" panose="020B0500000000000000" pitchFamily="34" charset="-128"/>
                <a:ea typeface="Yu Gothic UI" panose="020B0500000000000000" pitchFamily="34" charset="-128"/>
              </a:rPr>
              <a:t>拿取數據範例</a:t>
            </a:r>
            <a:endParaRPr lang="en-US" altLang="zh-TW" sz="1800" dirty="0">
              <a:latin typeface="Yu Gothic UI" panose="020B0500000000000000" pitchFamily="34" charset="-128"/>
              <a:ea typeface="Yu Gothic UI" panose="020B0500000000000000" pitchFamily="34" charset="-128"/>
            </a:endParaRPr>
          </a:p>
          <a:p>
            <a:r>
              <a:rPr lang="en-US" altLang="zh-TW" sz="1800" dirty="0">
                <a:latin typeface="Yu Gothic UI" panose="020B0500000000000000" pitchFamily="34" charset="-128"/>
                <a:ea typeface="Yu Gothic UI" panose="020B0500000000000000" pitchFamily="34" charset="-128"/>
              </a:rPr>
              <a:t>Git Lab</a:t>
            </a:r>
            <a:r>
              <a:rPr lang="zh-TW" altLang="en-US" sz="1800" dirty="0">
                <a:latin typeface="Yu Gothic UI" panose="020B0500000000000000" pitchFamily="34" charset="-128"/>
                <a:ea typeface="Yu Gothic UI" panose="020B0500000000000000" pitchFamily="34" charset="-128"/>
              </a:rPr>
              <a:t>路徑</a:t>
            </a:r>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en-US" altLang="zh-TW" sz="2800" b="1" dirty="0">
                <a:latin typeface="Arial" panose="020B0604020202020204" pitchFamily="34" charset="0"/>
                <a:ea typeface="微軟正黑體" panose="020B0604030504040204" pitchFamily="34" charset="-120"/>
              </a:rPr>
              <a:t>Contents</a:t>
            </a:r>
            <a:endParaRPr lang="zh-TW" altLang="en-US" sz="2800" b="1"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3907780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執行範例 </a:t>
            </a:r>
            <a:r>
              <a:rPr lang="en-US" altLang="zh-TW" sz="1800" dirty="0">
                <a:solidFill>
                  <a:srgbClr val="FF0000"/>
                </a:solidFill>
                <a:latin typeface="Yu Gothic UI" panose="020B0500000000000000" pitchFamily="34" charset="-128"/>
                <a:ea typeface="Yu Gothic UI" panose="020B0500000000000000" pitchFamily="34" charset="-128"/>
              </a:rPr>
              <a:t>NoGuiGetData.py</a:t>
            </a:r>
            <a:endParaRPr lang="zh-TW" altLang="en-US" sz="1800" dirty="0">
              <a:solidFill>
                <a:srgbClr val="FF0000"/>
              </a:solidFill>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zh-TW" altLang="en-US" sz="2800" b="1" dirty="0">
                <a:latin typeface="Yu Gothic UI" panose="020B0500000000000000" pitchFamily="34" charset="-128"/>
                <a:ea typeface="Yu Gothic UI" panose="020B0500000000000000" pitchFamily="34" charset="-128"/>
              </a:rPr>
              <a:t>範例</a:t>
            </a:r>
            <a:r>
              <a:rPr lang="en-US" altLang="zh-TW" sz="2800" b="1" dirty="0">
                <a:latin typeface="Arial" panose="020B0604020202020204" pitchFamily="34" charset="0"/>
                <a:ea typeface="微軟正黑體" panose="020B0604030504040204" pitchFamily="34" charset="-120"/>
              </a:rPr>
              <a:t>(1/5)</a:t>
            </a:r>
            <a:endParaRPr lang="zh-TW" altLang="en-US" sz="2800" b="1" dirty="0">
              <a:latin typeface="Arial" panose="020B0604020202020204" pitchFamily="34" charset="0"/>
              <a:ea typeface="微軟正黑體" panose="020B0604030504040204" pitchFamily="34" charset="-120"/>
            </a:endParaRPr>
          </a:p>
        </p:txBody>
      </p:sp>
      <p:pic>
        <p:nvPicPr>
          <p:cNvPr id="6" name="圖片 5">
            <a:extLst>
              <a:ext uri="{FF2B5EF4-FFF2-40B4-BE49-F238E27FC236}">
                <a16:creationId xmlns:a16="http://schemas.microsoft.com/office/drawing/2014/main" id="{ACE38245-E2C9-4403-B09C-127BA68573BC}"/>
              </a:ext>
            </a:extLst>
          </p:cNvPr>
          <p:cNvPicPr>
            <a:picLocks noChangeAspect="1"/>
          </p:cNvPicPr>
          <p:nvPr/>
        </p:nvPicPr>
        <p:blipFill>
          <a:blip r:embed="rId2"/>
          <a:stretch>
            <a:fillRect/>
          </a:stretch>
        </p:blipFill>
        <p:spPr>
          <a:xfrm>
            <a:off x="979059" y="1923466"/>
            <a:ext cx="6731329" cy="3255572"/>
          </a:xfrm>
          <a:prstGeom prst="rect">
            <a:avLst/>
          </a:prstGeom>
          <a:ln>
            <a:solidFill>
              <a:srgbClr val="001F5C"/>
            </a:solidFill>
          </a:ln>
        </p:spPr>
      </p:pic>
      <p:sp>
        <p:nvSpPr>
          <p:cNvPr id="8" name="矩形 7">
            <a:extLst>
              <a:ext uri="{FF2B5EF4-FFF2-40B4-BE49-F238E27FC236}">
                <a16:creationId xmlns:a16="http://schemas.microsoft.com/office/drawing/2014/main" id="{E0B74619-6A7C-485A-8D71-1436553C841D}"/>
              </a:ext>
            </a:extLst>
          </p:cNvPr>
          <p:cNvSpPr/>
          <p:nvPr/>
        </p:nvSpPr>
        <p:spPr>
          <a:xfrm>
            <a:off x="2852257" y="3909270"/>
            <a:ext cx="780176" cy="201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a:extLst>
              <a:ext uri="{FF2B5EF4-FFF2-40B4-BE49-F238E27FC236}">
                <a16:creationId xmlns:a16="http://schemas.microsoft.com/office/drawing/2014/main" id="{25B69431-7325-48BF-90CD-A6EB0B0EC0CB}"/>
              </a:ext>
            </a:extLst>
          </p:cNvPr>
          <p:cNvCxnSpPr/>
          <p:nvPr/>
        </p:nvCxnSpPr>
        <p:spPr>
          <a:xfrm flipV="1">
            <a:off x="3632433" y="3429000"/>
            <a:ext cx="4504888" cy="564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8531DFFC-599D-4B5C-9A60-6C51C361DCE1}"/>
              </a:ext>
            </a:extLst>
          </p:cNvPr>
          <p:cNvSpPr txBox="1"/>
          <p:nvPr/>
        </p:nvSpPr>
        <p:spPr>
          <a:xfrm>
            <a:off x="8137321" y="3244334"/>
            <a:ext cx="1893467" cy="369332"/>
          </a:xfrm>
          <a:prstGeom prst="rect">
            <a:avLst/>
          </a:prstGeom>
          <a:noFill/>
        </p:spPr>
        <p:txBody>
          <a:bodyPr wrap="none" rtlCol="0">
            <a:spAutoFit/>
          </a:bodyPr>
          <a:lstStyle/>
          <a:p>
            <a:r>
              <a:rPr lang="en-US" altLang="zh-TW" dirty="0">
                <a:latin typeface="Yu Gothic UI" panose="020B0500000000000000" pitchFamily="34" charset="-128"/>
                <a:ea typeface="Yu Gothic UI" panose="020B0500000000000000" pitchFamily="34" charset="-128"/>
              </a:rPr>
              <a:t>Setting </a:t>
            </a:r>
            <a:r>
              <a:rPr lang="zh-TW" altLang="en-US" dirty="0">
                <a:latin typeface="Yu Gothic UI" panose="020B0500000000000000" pitchFamily="34" charset="-128"/>
                <a:ea typeface="Yu Gothic UI" panose="020B0500000000000000" pitchFamily="34" charset="-128"/>
              </a:rPr>
              <a:t>存放位置</a:t>
            </a:r>
          </a:p>
        </p:txBody>
      </p:sp>
    </p:spTree>
    <p:extLst>
      <p:ext uri="{BB962C8B-B14F-4D97-AF65-F5344CB8AC3E}">
        <p14:creationId xmlns:p14="http://schemas.microsoft.com/office/powerpoint/2010/main" val="217135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流程</a:t>
            </a: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zh-TW" altLang="en-US" sz="2800" b="1" dirty="0">
                <a:latin typeface="Yu Gothic UI" panose="020B0500000000000000" pitchFamily="34" charset="-128"/>
                <a:ea typeface="Yu Gothic UI" panose="020B0500000000000000" pitchFamily="34" charset="-128"/>
              </a:rPr>
              <a:t>範例</a:t>
            </a:r>
            <a:r>
              <a:rPr lang="en-US" altLang="zh-TW" sz="2800" b="1" dirty="0">
                <a:latin typeface="Arial" panose="020B0604020202020204" pitchFamily="34" charset="0"/>
                <a:ea typeface="微軟正黑體" panose="020B0604030504040204" pitchFamily="34" charset="-120"/>
              </a:rPr>
              <a:t>(2/5)</a:t>
            </a:r>
            <a:endParaRPr lang="zh-TW" altLang="en-US" sz="2800" b="1" dirty="0">
              <a:latin typeface="Arial" panose="020B0604020202020204" pitchFamily="34" charset="0"/>
              <a:ea typeface="微軟正黑體" panose="020B0604030504040204" pitchFamily="34" charset="-120"/>
            </a:endParaRPr>
          </a:p>
        </p:txBody>
      </p:sp>
      <p:pic>
        <p:nvPicPr>
          <p:cNvPr id="5" name="圖片 4">
            <a:extLst>
              <a:ext uri="{FF2B5EF4-FFF2-40B4-BE49-F238E27FC236}">
                <a16:creationId xmlns:a16="http://schemas.microsoft.com/office/drawing/2014/main" id="{62962A8F-8D40-4D57-812A-D9BD384C3662}"/>
              </a:ext>
            </a:extLst>
          </p:cNvPr>
          <p:cNvPicPr>
            <a:picLocks noChangeAspect="1"/>
          </p:cNvPicPr>
          <p:nvPr/>
        </p:nvPicPr>
        <p:blipFill>
          <a:blip r:embed="rId2"/>
          <a:stretch>
            <a:fillRect/>
          </a:stretch>
        </p:blipFill>
        <p:spPr>
          <a:xfrm>
            <a:off x="947257" y="1771624"/>
            <a:ext cx="5965271" cy="1800980"/>
          </a:xfrm>
          <a:prstGeom prst="rect">
            <a:avLst/>
          </a:prstGeom>
        </p:spPr>
      </p:pic>
      <p:sp>
        <p:nvSpPr>
          <p:cNvPr id="8" name="文字方塊 7">
            <a:extLst>
              <a:ext uri="{FF2B5EF4-FFF2-40B4-BE49-F238E27FC236}">
                <a16:creationId xmlns:a16="http://schemas.microsoft.com/office/drawing/2014/main" id="{C5488339-943A-4FD4-8F44-4B4D6DBFD131}"/>
              </a:ext>
            </a:extLst>
          </p:cNvPr>
          <p:cNvSpPr txBox="1"/>
          <p:nvPr/>
        </p:nvSpPr>
        <p:spPr>
          <a:xfrm>
            <a:off x="7306811" y="1738068"/>
            <a:ext cx="4332215" cy="2308324"/>
          </a:xfrm>
          <a:prstGeom prst="rect">
            <a:avLst/>
          </a:prstGeom>
          <a:noFill/>
        </p:spPr>
        <p:txBody>
          <a:bodyPr wrap="square" rtlCol="0">
            <a:spAutoFit/>
          </a:bodyPr>
          <a:lstStyle/>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連接裝置</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從選擇的</a:t>
            </a:r>
            <a:r>
              <a:rPr lang="en-US" altLang="zh-TW" dirty="0">
                <a:latin typeface="Yu Gothic UI" panose="020B0500000000000000" pitchFamily="34" charset="-128"/>
                <a:ea typeface="Yu Gothic UI" panose="020B0500000000000000" pitchFamily="34" charset="-128"/>
              </a:rPr>
              <a:t>setting</a:t>
            </a:r>
            <a:r>
              <a:rPr lang="zh-TW" altLang="en-US" dirty="0">
                <a:latin typeface="Yu Gothic UI" panose="020B0500000000000000" pitchFamily="34" charset="-128"/>
                <a:ea typeface="Yu Gothic UI" panose="020B0500000000000000" pitchFamily="34" charset="-128"/>
              </a:rPr>
              <a:t>裡讀出需要下的參數，並寫入裝置</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選擇想要從裝置中拿取的資料，並在迴圈中一直拿取</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p>
        </p:txBody>
      </p:sp>
    </p:spTree>
    <p:extLst>
      <p:ext uri="{BB962C8B-B14F-4D97-AF65-F5344CB8AC3E}">
        <p14:creationId xmlns:p14="http://schemas.microsoft.com/office/powerpoint/2010/main" val="3014349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流程</a:t>
            </a: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zh-TW" altLang="en-US" sz="2800" b="1" dirty="0">
                <a:latin typeface="Yu Gothic UI" panose="020B0500000000000000" pitchFamily="34" charset="-128"/>
                <a:ea typeface="Yu Gothic UI" panose="020B0500000000000000" pitchFamily="34" charset="-128"/>
              </a:rPr>
              <a:t>範例</a:t>
            </a:r>
            <a:r>
              <a:rPr lang="en-US" altLang="zh-TW" sz="2800" b="1" dirty="0">
                <a:latin typeface="Arial" panose="020B0604020202020204" pitchFamily="34" charset="0"/>
                <a:ea typeface="微軟正黑體" panose="020B0604030504040204" pitchFamily="34" charset="-120"/>
              </a:rPr>
              <a:t>(3/5)</a:t>
            </a:r>
            <a:endParaRPr lang="zh-TW" altLang="en-US" sz="2800" b="1" dirty="0">
              <a:latin typeface="Arial" panose="020B0604020202020204" pitchFamily="34" charset="0"/>
              <a:ea typeface="微軟正黑體" panose="020B0604030504040204" pitchFamily="34" charset="-120"/>
            </a:endParaRPr>
          </a:p>
        </p:txBody>
      </p:sp>
      <p:pic>
        <p:nvPicPr>
          <p:cNvPr id="6" name="圖片 5">
            <a:extLst>
              <a:ext uri="{FF2B5EF4-FFF2-40B4-BE49-F238E27FC236}">
                <a16:creationId xmlns:a16="http://schemas.microsoft.com/office/drawing/2014/main" id="{75C0A35F-16F1-4DAF-A8E4-51CE2E26C0AC}"/>
              </a:ext>
            </a:extLst>
          </p:cNvPr>
          <p:cNvPicPr>
            <a:picLocks noChangeAspect="1"/>
          </p:cNvPicPr>
          <p:nvPr/>
        </p:nvPicPr>
        <p:blipFill>
          <a:blip r:embed="rId2"/>
          <a:stretch>
            <a:fillRect/>
          </a:stretch>
        </p:blipFill>
        <p:spPr>
          <a:xfrm>
            <a:off x="892081" y="1765279"/>
            <a:ext cx="6272101" cy="4342224"/>
          </a:xfrm>
          <a:prstGeom prst="rect">
            <a:avLst/>
          </a:prstGeom>
        </p:spPr>
      </p:pic>
      <p:sp>
        <p:nvSpPr>
          <p:cNvPr id="7" name="矩形 6">
            <a:extLst>
              <a:ext uri="{FF2B5EF4-FFF2-40B4-BE49-F238E27FC236}">
                <a16:creationId xmlns:a16="http://schemas.microsoft.com/office/drawing/2014/main" id="{83958D96-BA46-4E31-988F-665A1FC32F2D}"/>
              </a:ext>
            </a:extLst>
          </p:cNvPr>
          <p:cNvSpPr/>
          <p:nvPr/>
        </p:nvSpPr>
        <p:spPr>
          <a:xfrm>
            <a:off x="892081" y="1765279"/>
            <a:ext cx="6272101" cy="8916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67426CC4-4794-42BD-97AA-4EA67BE398EC}"/>
              </a:ext>
            </a:extLst>
          </p:cNvPr>
          <p:cNvSpPr txBox="1"/>
          <p:nvPr/>
        </p:nvSpPr>
        <p:spPr>
          <a:xfrm>
            <a:off x="7306811" y="1738068"/>
            <a:ext cx="4332215" cy="1477328"/>
          </a:xfrm>
          <a:prstGeom prst="rect">
            <a:avLst/>
          </a:prstGeom>
          <a:noFill/>
        </p:spPr>
        <p:txBody>
          <a:bodyPr wrap="square" rtlCol="0">
            <a:spAutoFit/>
          </a:bodyPr>
          <a:lstStyle/>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確認裝置是否連接，以及顯示連接的方式</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重置裝置的</a:t>
            </a:r>
            <a:r>
              <a:rPr lang="en-US" altLang="zh-TW" dirty="0">
                <a:latin typeface="Yu Gothic UI" panose="020B0500000000000000" pitchFamily="34" charset="-128"/>
                <a:ea typeface="Yu Gothic UI" panose="020B0500000000000000" pitchFamily="34" charset="-128"/>
              </a:rPr>
              <a:t>hardware register</a:t>
            </a:r>
          </a:p>
          <a:p>
            <a:pPr marL="342900" indent="-342900">
              <a:buFont typeface="+mj-lt"/>
              <a:buAutoNum type="arabicPeriod"/>
            </a:pPr>
            <a:endParaRPr lang="en-US" altLang="zh-TW" dirty="0"/>
          </a:p>
        </p:txBody>
      </p:sp>
    </p:spTree>
    <p:extLst>
      <p:ext uri="{BB962C8B-B14F-4D97-AF65-F5344CB8AC3E}">
        <p14:creationId xmlns:p14="http://schemas.microsoft.com/office/powerpoint/2010/main" val="929507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流程</a:t>
            </a: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zh-TW" altLang="en-US" sz="2800" b="1" dirty="0">
                <a:latin typeface="Yu Gothic UI" panose="020B0500000000000000" pitchFamily="34" charset="-128"/>
                <a:ea typeface="Yu Gothic UI" panose="020B0500000000000000" pitchFamily="34" charset="-128"/>
              </a:rPr>
              <a:t>範例</a:t>
            </a:r>
            <a:r>
              <a:rPr lang="en-US" altLang="zh-TW" sz="2800" b="1" dirty="0">
                <a:latin typeface="Arial" panose="020B0604020202020204" pitchFamily="34" charset="0"/>
                <a:ea typeface="微軟正黑體" panose="020B0604030504040204" pitchFamily="34" charset="-120"/>
              </a:rPr>
              <a:t>(4/5)</a:t>
            </a:r>
            <a:endParaRPr lang="zh-TW" altLang="en-US" sz="2800" b="1" dirty="0">
              <a:latin typeface="Arial" panose="020B0604020202020204" pitchFamily="34" charset="0"/>
              <a:ea typeface="微軟正黑體" panose="020B0604030504040204" pitchFamily="34" charset="-120"/>
            </a:endParaRPr>
          </a:p>
        </p:txBody>
      </p:sp>
      <p:pic>
        <p:nvPicPr>
          <p:cNvPr id="6" name="圖片 5">
            <a:extLst>
              <a:ext uri="{FF2B5EF4-FFF2-40B4-BE49-F238E27FC236}">
                <a16:creationId xmlns:a16="http://schemas.microsoft.com/office/drawing/2014/main" id="{75C0A35F-16F1-4DAF-A8E4-51CE2E26C0AC}"/>
              </a:ext>
            </a:extLst>
          </p:cNvPr>
          <p:cNvPicPr>
            <a:picLocks noChangeAspect="1"/>
          </p:cNvPicPr>
          <p:nvPr/>
        </p:nvPicPr>
        <p:blipFill>
          <a:blip r:embed="rId2"/>
          <a:stretch>
            <a:fillRect/>
          </a:stretch>
        </p:blipFill>
        <p:spPr>
          <a:xfrm>
            <a:off x="892081" y="1765279"/>
            <a:ext cx="6272101" cy="4342224"/>
          </a:xfrm>
          <a:prstGeom prst="rect">
            <a:avLst/>
          </a:prstGeom>
        </p:spPr>
      </p:pic>
      <p:sp>
        <p:nvSpPr>
          <p:cNvPr id="7" name="矩形 6">
            <a:extLst>
              <a:ext uri="{FF2B5EF4-FFF2-40B4-BE49-F238E27FC236}">
                <a16:creationId xmlns:a16="http://schemas.microsoft.com/office/drawing/2014/main" id="{83958D96-BA46-4E31-988F-665A1FC32F2D}"/>
              </a:ext>
            </a:extLst>
          </p:cNvPr>
          <p:cNvSpPr/>
          <p:nvPr/>
        </p:nvSpPr>
        <p:spPr>
          <a:xfrm>
            <a:off x="892081" y="2612568"/>
            <a:ext cx="6272101" cy="8916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70AD3090-7B6B-4871-97B0-6295D6B27144}"/>
              </a:ext>
            </a:extLst>
          </p:cNvPr>
          <p:cNvSpPr txBox="1"/>
          <p:nvPr/>
        </p:nvSpPr>
        <p:spPr>
          <a:xfrm>
            <a:off x="7306811" y="1738068"/>
            <a:ext cx="4697835" cy="2862322"/>
          </a:xfrm>
          <a:prstGeom prst="rect">
            <a:avLst/>
          </a:prstGeom>
          <a:noFill/>
        </p:spPr>
        <p:txBody>
          <a:bodyPr wrap="square" rtlCol="0">
            <a:spAutoFit/>
          </a:bodyPr>
          <a:lstStyle/>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先選擇 </a:t>
            </a:r>
            <a:r>
              <a:rPr lang="en-US" altLang="zh-TW" dirty="0" err="1">
                <a:solidFill>
                  <a:srgbClr val="FF0000"/>
                </a:solidFill>
                <a:latin typeface="Yu Gothic UI" panose="020B0500000000000000" pitchFamily="34" charset="-128"/>
                <a:ea typeface="Yu Gothic UI" panose="020B0500000000000000" pitchFamily="34" charset="-128"/>
              </a:rPr>
              <a:t>TempParam</a:t>
            </a:r>
            <a:r>
              <a:rPr lang="zh-TW" altLang="en-US" dirty="0">
                <a:solidFill>
                  <a:srgbClr val="FF0000"/>
                </a:solidFill>
                <a:latin typeface="Yu Gothic UI" panose="020B0500000000000000" pitchFamily="34" charset="-128"/>
                <a:ea typeface="Yu Gothic UI" panose="020B0500000000000000" pitchFamily="34" charset="-128"/>
              </a:rPr>
              <a:t> </a:t>
            </a:r>
            <a:r>
              <a:rPr lang="zh-TW" altLang="en-US" dirty="0">
                <a:latin typeface="Yu Gothic UI" panose="020B0500000000000000" pitchFamily="34" charset="-128"/>
                <a:ea typeface="Yu Gothic UI" panose="020B0500000000000000" pitchFamily="34" charset="-128"/>
              </a:rPr>
              <a:t>目錄下</a:t>
            </a:r>
            <a:r>
              <a:rPr lang="en-US" altLang="zh-TW" dirty="0">
                <a:latin typeface="Yu Gothic UI" panose="020B0500000000000000" pitchFamily="34" charset="-128"/>
                <a:ea typeface="Yu Gothic UI" panose="020B0500000000000000" pitchFamily="34" charset="-128"/>
              </a:rPr>
              <a:t>Setting</a:t>
            </a:r>
            <a:r>
              <a:rPr lang="zh-TW" altLang="en-US" dirty="0">
                <a:latin typeface="Yu Gothic UI" panose="020B0500000000000000" pitchFamily="34" charset="-128"/>
                <a:ea typeface="Yu Gothic UI" panose="020B0500000000000000" pitchFamily="34" charset="-128"/>
              </a:rPr>
              <a:t>資料夾的路徑名稱，並修改 </a:t>
            </a:r>
            <a:r>
              <a:rPr lang="en-US" altLang="zh-TW" dirty="0" err="1">
                <a:solidFill>
                  <a:srgbClr val="FF0000"/>
                </a:solidFill>
                <a:latin typeface="Yu Gothic UI" panose="020B0500000000000000" pitchFamily="34" charset="-128"/>
                <a:ea typeface="Yu Gothic UI" panose="020B0500000000000000" pitchFamily="34" charset="-128"/>
              </a:rPr>
              <a:t>SettingConfigs</a:t>
            </a:r>
            <a:r>
              <a:rPr lang="zh-TW" altLang="en-US" dirty="0">
                <a:solidFill>
                  <a:srgbClr val="FF0000"/>
                </a:solidFill>
                <a:latin typeface="Yu Gothic UI" panose="020B0500000000000000" pitchFamily="34" charset="-128"/>
                <a:ea typeface="Yu Gothic UI" panose="020B0500000000000000" pitchFamily="34" charset="-128"/>
              </a:rPr>
              <a:t> </a:t>
            </a:r>
            <a:r>
              <a:rPr lang="zh-TW" altLang="en-US" dirty="0">
                <a:latin typeface="Yu Gothic UI" panose="020B0500000000000000" pitchFamily="34" charset="-128"/>
                <a:ea typeface="Yu Gothic UI" panose="020B0500000000000000" pitchFamily="34" charset="-128"/>
              </a:rPr>
              <a:t>參數</a:t>
            </a:r>
            <a:r>
              <a:rPr lang="en-US" altLang="zh-TW" dirty="0">
                <a:latin typeface="Yu Gothic UI" panose="020B0500000000000000" pitchFamily="34" charset="-128"/>
                <a:ea typeface="Yu Gothic UI" panose="020B0500000000000000" pitchFamily="34" charset="-128"/>
              </a:rPr>
              <a:t> </a:t>
            </a: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從資料夾路徑中的文件，分別取出 </a:t>
            </a:r>
            <a:r>
              <a:rPr lang="en-US" altLang="zh-TW" dirty="0">
                <a:solidFill>
                  <a:srgbClr val="FF0000"/>
                </a:solidFill>
                <a:latin typeface="Yu Gothic UI" panose="020B0500000000000000" pitchFamily="34" charset="-128"/>
                <a:ea typeface="Yu Gothic UI" panose="020B0500000000000000" pitchFamily="34" charset="-128"/>
              </a:rPr>
              <a:t>RF</a:t>
            </a:r>
            <a:r>
              <a:rPr lang="zh-TW" altLang="en-US" dirty="0">
                <a:solidFill>
                  <a:srgbClr val="FF0000"/>
                </a:solidFill>
                <a:latin typeface="Yu Gothic UI" panose="020B0500000000000000" pitchFamily="34" charset="-128"/>
                <a:ea typeface="Yu Gothic UI" panose="020B0500000000000000" pitchFamily="34" charset="-128"/>
              </a:rPr>
              <a:t>、  </a:t>
            </a:r>
            <a:r>
              <a:rPr lang="en-US" altLang="zh-TW" dirty="0" err="1">
                <a:solidFill>
                  <a:srgbClr val="FF0000"/>
                </a:solidFill>
                <a:latin typeface="Yu Gothic UI" panose="020B0500000000000000" pitchFamily="34" charset="-128"/>
                <a:ea typeface="Yu Gothic UI" panose="020B0500000000000000" pitchFamily="34" charset="-128"/>
              </a:rPr>
              <a:t>AIweight</a:t>
            </a:r>
            <a:r>
              <a:rPr lang="zh-TW" altLang="en-US" dirty="0">
                <a:solidFill>
                  <a:srgbClr val="FF0000"/>
                </a:solidFill>
                <a:latin typeface="Yu Gothic UI" panose="020B0500000000000000" pitchFamily="34" charset="-128"/>
                <a:ea typeface="Yu Gothic UI" panose="020B0500000000000000" pitchFamily="34" charset="-128"/>
              </a:rPr>
              <a:t> 和 </a:t>
            </a:r>
            <a:r>
              <a:rPr lang="en-US" altLang="zh-TW" dirty="0">
                <a:solidFill>
                  <a:srgbClr val="FF0000"/>
                </a:solidFill>
                <a:latin typeface="Yu Gothic UI" panose="020B0500000000000000" pitchFamily="34" charset="-128"/>
                <a:ea typeface="Yu Gothic UI" panose="020B0500000000000000" pitchFamily="34" charset="-128"/>
              </a:rPr>
              <a:t>Hardware</a:t>
            </a:r>
            <a:r>
              <a:rPr lang="zh-TW" altLang="en-US" dirty="0">
                <a:solidFill>
                  <a:srgbClr val="FF0000"/>
                </a:solidFill>
                <a:latin typeface="Yu Gothic UI" panose="020B0500000000000000" pitchFamily="34" charset="-128"/>
                <a:ea typeface="Yu Gothic UI" panose="020B0500000000000000" pitchFamily="34" charset="-128"/>
              </a:rPr>
              <a:t> </a:t>
            </a:r>
            <a:r>
              <a:rPr lang="zh-TW" altLang="en-US" dirty="0">
                <a:latin typeface="Yu Gothic UI" panose="020B0500000000000000" pitchFamily="34" charset="-128"/>
                <a:ea typeface="Yu Gothic UI" panose="020B0500000000000000" pitchFamily="34" charset="-128"/>
              </a:rPr>
              <a:t>的設定參數，並將過程中的資訊儲存在 </a:t>
            </a:r>
            <a:r>
              <a:rPr lang="en-US" altLang="zh-TW" dirty="0" err="1">
                <a:latin typeface="Yu Gothic UI" panose="020B0500000000000000" pitchFamily="34" charset="-128"/>
                <a:ea typeface="Yu Gothic UI" panose="020B0500000000000000" pitchFamily="34" charset="-128"/>
              </a:rPr>
              <a:t>SettingConfigs</a:t>
            </a:r>
            <a:r>
              <a:rPr lang="zh-TW" altLang="en-US" dirty="0">
                <a:latin typeface="Yu Gothic UI" panose="020B0500000000000000" pitchFamily="34" charset="-128"/>
                <a:ea typeface="Yu Gothic UI" panose="020B0500000000000000" pitchFamily="34" charset="-128"/>
              </a:rPr>
              <a:t> 中，最後會依照順序寫入參數</a:t>
            </a:r>
            <a:r>
              <a:rPr lang="en-US" altLang="zh-TW" dirty="0">
                <a:latin typeface="Yu Gothic UI" panose="020B0500000000000000" pitchFamily="34" charset="-128"/>
                <a:ea typeface="Yu Gothic UI" panose="020B0500000000000000" pitchFamily="34" charset="-128"/>
              </a:rPr>
              <a:t>(</a:t>
            </a:r>
            <a:r>
              <a:rPr lang="zh-TW" altLang="en-US" dirty="0">
                <a:solidFill>
                  <a:srgbClr val="FF0000"/>
                </a:solidFill>
                <a:latin typeface="Yu Gothic UI" panose="020B0500000000000000" pitchFamily="34" charset="-128"/>
                <a:ea typeface="Yu Gothic UI" panose="020B0500000000000000" pitchFamily="34" charset="-128"/>
              </a:rPr>
              <a:t>流程為</a:t>
            </a:r>
            <a:r>
              <a:rPr lang="en-US" altLang="zh-TW" dirty="0" err="1">
                <a:solidFill>
                  <a:srgbClr val="FF0000"/>
                </a:solidFill>
                <a:latin typeface="Yu Gothic UI" panose="020B0500000000000000" pitchFamily="34" charset="-128"/>
                <a:ea typeface="Yu Gothic UI" panose="020B0500000000000000" pitchFamily="34" charset="-128"/>
              </a:rPr>
              <a:t>Rev.A</a:t>
            </a:r>
            <a:r>
              <a:rPr lang="en-US" altLang="zh-TW" dirty="0">
                <a:solidFill>
                  <a:srgbClr val="FF0000"/>
                </a:solidFill>
                <a:latin typeface="Yu Gothic UI" panose="020B0500000000000000" pitchFamily="34" charset="-128"/>
                <a:ea typeface="Yu Gothic UI" panose="020B0500000000000000" pitchFamily="34" charset="-128"/>
              </a:rPr>
              <a:t> KSOC tool</a:t>
            </a:r>
            <a:r>
              <a:rPr lang="zh-TW" altLang="en-US" dirty="0">
                <a:solidFill>
                  <a:srgbClr val="FF0000"/>
                </a:solidFill>
                <a:latin typeface="Yu Gothic UI" panose="020B0500000000000000" pitchFamily="34" charset="-128"/>
                <a:ea typeface="Yu Gothic UI" panose="020B0500000000000000" pitchFamily="34" charset="-128"/>
              </a:rPr>
              <a:t>流程</a:t>
            </a:r>
            <a:r>
              <a:rPr lang="en-US" altLang="zh-TW" dirty="0">
                <a:latin typeface="Yu Gothic UI" panose="020B0500000000000000" pitchFamily="34" charset="-128"/>
                <a:ea typeface="Yu Gothic UI" panose="020B0500000000000000" pitchFamily="34" charset="-128"/>
              </a:rPr>
              <a:t>)</a:t>
            </a:r>
            <a:r>
              <a:rPr lang="zh-TW" altLang="en-US" dirty="0">
                <a:latin typeface="Yu Gothic UI" panose="020B0500000000000000" pitchFamily="34" charset="-128"/>
                <a:ea typeface="Yu Gothic UI" panose="020B0500000000000000" pitchFamily="34" charset="-128"/>
              </a:rPr>
              <a:t>。</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endParaRPr lang="en-US" altLang="zh-TW" dirty="0"/>
          </a:p>
        </p:txBody>
      </p:sp>
    </p:spTree>
    <p:extLst>
      <p:ext uri="{BB962C8B-B14F-4D97-AF65-F5344CB8AC3E}">
        <p14:creationId xmlns:p14="http://schemas.microsoft.com/office/powerpoint/2010/main" val="1693292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5C2DE5CB-1E8E-4840-A42F-5CCB3656C9F9}"/>
              </a:ext>
            </a:extLst>
          </p:cNvPr>
          <p:cNvSpPr>
            <a:spLocks noGrp="1"/>
          </p:cNvSpPr>
          <p:nvPr>
            <p:ph idx="1"/>
          </p:nvPr>
        </p:nvSpPr>
        <p:spPr/>
        <p:txBody>
          <a:bodyPr>
            <a:normAutofit/>
          </a:bodyPr>
          <a:lstStyle/>
          <a:p>
            <a:r>
              <a:rPr lang="zh-TW" altLang="en-US" sz="1800" dirty="0">
                <a:latin typeface="Yu Gothic UI" panose="020B0500000000000000" pitchFamily="34" charset="-128"/>
                <a:ea typeface="Yu Gothic UI" panose="020B0500000000000000" pitchFamily="34" charset="-128"/>
              </a:rPr>
              <a:t>流程</a:t>
            </a: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拿取數據</a:t>
            </a:r>
            <a:r>
              <a:rPr lang="zh-TW" altLang="en-US" sz="2800" b="1" dirty="0">
                <a:latin typeface="Yu Gothic UI" panose="020B0500000000000000" pitchFamily="34" charset="-128"/>
                <a:ea typeface="Yu Gothic UI" panose="020B0500000000000000" pitchFamily="34" charset="-128"/>
              </a:rPr>
              <a:t>範例</a:t>
            </a:r>
            <a:r>
              <a:rPr lang="en-US" altLang="zh-TW" sz="2800" b="1" dirty="0">
                <a:latin typeface="Arial" panose="020B0604020202020204" pitchFamily="34" charset="0"/>
                <a:ea typeface="微軟正黑體" panose="020B0604030504040204" pitchFamily="34" charset="-120"/>
              </a:rPr>
              <a:t>(5/5)</a:t>
            </a:r>
            <a:endParaRPr lang="zh-TW" altLang="en-US" sz="2800" b="1" dirty="0">
              <a:latin typeface="Arial" panose="020B0604020202020204" pitchFamily="34" charset="0"/>
              <a:ea typeface="微軟正黑體" panose="020B0604030504040204" pitchFamily="34" charset="-120"/>
            </a:endParaRPr>
          </a:p>
        </p:txBody>
      </p:sp>
      <p:pic>
        <p:nvPicPr>
          <p:cNvPr id="6" name="圖片 5">
            <a:extLst>
              <a:ext uri="{FF2B5EF4-FFF2-40B4-BE49-F238E27FC236}">
                <a16:creationId xmlns:a16="http://schemas.microsoft.com/office/drawing/2014/main" id="{75C0A35F-16F1-4DAF-A8E4-51CE2E26C0AC}"/>
              </a:ext>
            </a:extLst>
          </p:cNvPr>
          <p:cNvPicPr>
            <a:picLocks noChangeAspect="1"/>
          </p:cNvPicPr>
          <p:nvPr/>
        </p:nvPicPr>
        <p:blipFill>
          <a:blip r:embed="rId2"/>
          <a:stretch>
            <a:fillRect/>
          </a:stretch>
        </p:blipFill>
        <p:spPr>
          <a:xfrm>
            <a:off x="892081" y="1765279"/>
            <a:ext cx="6272101" cy="4342224"/>
          </a:xfrm>
          <a:prstGeom prst="rect">
            <a:avLst/>
          </a:prstGeom>
        </p:spPr>
      </p:pic>
      <p:sp>
        <p:nvSpPr>
          <p:cNvPr id="7" name="矩形 6">
            <a:extLst>
              <a:ext uri="{FF2B5EF4-FFF2-40B4-BE49-F238E27FC236}">
                <a16:creationId xmlns:a16="http://schemas.microsoft.com/office/drawing/2014/main" id="{83958D96-BA46-4E31-988F-665A1FC32F2D}"/>
              </a:ext>
            </a:extLst>
          </p:cNvPr>
          <p:cNvSpPr/>
          <p:nvPr/>
        </p:nvSpPr>
        <p:spPr>
          <a:xfrm>
            <a:off x="892081" y="3518580"/>
            <a:ext cx="6272101" cy="24963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C11EFB6C-A992-421D-927F-065C6EEC34C7}"/>
              </a:ext>
            </a:extLst>
          </p:cNvPr>
          <p:cNvSpPr txBox="1"/>
          <p:nvPr/>
        </p:nvSpPr>
        <p:spPr>
          <a:xfrm>
            <a:off x="7306811" y="1738068"/>
            <a:ext cx="4332215" cy="2308324"/>
          </a:xfrm>
          <a:prstGeom prst="rect">
            <a:avLst/>
          </a:prstGeom>
          <a:noFill/>
        </p:spPr>
        <p:txBody>
          <a:bodyPr wrap="square" rtlCol="0">
            <a:spAutoFit/>
          </a:bodyPr>
          <a:lstStyle/>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選擇想要拿取的什麼樣資料 </a:t>
            </a:r>
            <a:r>
              <a:rPr lang="en-US" altLang="zh-TW" dirty="0">
                <a:solidFill>
                  <a:srgbClr val="FF0000"/>
                </a:solidFill>
                <a:latin typeface="Yu Gothic UI" panose="020B0500000000000000" pitchFamily="34" charset="-128"/>
                <a:ea typeface="Yu Gothic UI" panose="020B0500000000000000" pitchFamily="34" charset="-128"/>
              </a:rPr>
              <a:t>Raw data</a:t>
            </a:r>
            <a:r>
              <a:rPr lang="en-US" altLang="zh-TW" dirty="0">
                <a:latin typeface="Yu Gothic UI" panose="020B0500000000000000" pitchFamily="34" charset="-128"/>
                <a:ea typeface="Yu Gothic UI" panose="020B0500000000000000" pitchFamily="34" charset="-128"/>
              </a:rPr>
              <a:t>, </a:t>
            </a:r>
            <a:r>
              <a:rPr lang="en-US" altLang="zh-TW" dirty="0">
                <a:solidFill>
                  <a:srgbClr val="FF0000"/>
                </a:solidFill>
                <a:latin typeface="Yu Gothic UI" panose="020B0500000000000000" pitchFamily="34" charset="-128"/>
                <a:ea typeface="Yu Gothic UI" panose="020B0500000000000000" pitchFamily="34" charset="-128"/>
              </a:rPr>
              <a:t>RDI PHD </a:t>
            </a:r>
            <a:r>
              <a:rPr lang="zh-TW" altLang="en-US" dirty="0">
                <a:latin typeface="Yu Gothic UI" panose="020B0500000000000000" pitchFamily="34" charset="-128"/>
                <a:ea typeface="Yu Gothic UI" panose="020B0500000000000000" pitchFamily="34" charset="-128"/>
              </a:rPr>
              <a:t>或 </a:t>
            </a:r>
            <a:r>
              <a:rPr lang="en-US" altLang="zh-TW" dirty="0">
                <a:solidFill>
                  <a:srgbClr val="FF0000"/>
                </a:solidFill>
                <a:latin typeface="Yu Gothic UI" panose="020B0500000000000000" pitchFamily="34" charset="-128"/>
                <a:ea typeface="Yu Gothic UI" panose="020B0500000000000000" pitchFamily="34" charset="-128"/>
              </a:rPr>
              <a:t>hardware results</a:t>
            </a:r>
          </a:p>
          <a:p>
            <a:pPr marL="342900" indent="-342900">
              <a:buFont typeface="+mj-lt"/>
              <a:buAutoNum type="arabicPeriod"/>
            </a:pPr>
            <a:endParaRPr lang="en-US" altLang="zh-TW" dirty="0">
              <a:solidFill>
                <a:srgbClr val="FF0000"/>
              </a:solidFill>
              <a:latin typeface="Yu Gothic UI" panose="020B0500000000000000" pitchFamily="34" charset="-128"/>
              <a:ea typeface="Yu Gothic UI" panose="020B0500000000000000" pitchFamily="34" charset="-128"/>
            </a:endParaRPr>
          </a:p>
          <a:p>
            <a:pPr marL="342900" indent="-342900">
              <a:buFont typeface="+mj-lt"/>
              <a:buAutoNum type="arabicPeriod"/>
            </a:pPr>
            <a:r>
              <a:rPr lang="en-US" altLang="zh-TW" dirty="0">
                <a:solidFill>
                  <a:srgbClr val="FF0000"/>
                </a:solidFill>
                <a:latin typeface="Yu Gothic UI" panose="020B0500000000000000" pitchFamily="34" charset="-128"/>
                <a:ea typeface="Yu Gothic UI" panose="020B0500000000000000" pitchFamily="34" charset="-128"/>
              </a:rPr>
              <a:t>Buffer </a:t>
            </a:r>
            <a:r>
              <a:rPr lang="zh-TW" altLang="en-US" dirty="0">
                <a:latin typeface="Yu Gothic UI" panose="020B0500000000000000" pitchFamily="34" charset="-128"/>
                <a:ea typeface="Yu Gothic UI" panose="020B0500000000000000" pitchFamily="34" charset="-128"/>
              </a:rPr>
              <a:t>可以設定要暫存幾個 </a:t>
            </a:r>
            <a:r>
              <a:rPr lang="en-US" altLang="zh-TW" dirty="0">
                <a:latin typeface="Yu Gothic UI" panose="020B0500000000000000" pitchFamily="34" charset="-128"/>
                <a:ea typeface="Yu Gothic UI" panose="020B0500000000000000" pitchFamily="34" charset="-128"/>
              </a:rPr>
              <a:t>frames</a:t>
            </a:r>
            <a:r>
              <a:rPr lang="zh-TW" altLang="en-US" dirty="0">
                <a:latin typeface="Yu Gothic UI" panose="020B0500000000000000" pitchFamily="34" charset="-128"/>
                <a:ea typeface="Yu Gothic UI" panose="020B0500000000000000" pitchFamily="34" charset="-128"/>
              </a:rPr>
              <a:t> 的資料</a:t>
            </a: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endParaRPr lang="en-US" altLang="zh-TW" dirty="0">
              <a:latin typeface="Yu Gothic UI" panose="020B0500000000000000" pitchFamily="34" charset="-128"/>
              <a:ea typeface="Yu Gothic UI" panose="020B0500000000000000" pitchFamily="34" charset="-128"/>
            </a:endParaRPr>
          </a:p>
          <a:p>
            <a:pPr marL="342900" indent="-342900">
              <a:buFont typeface="+mj-lt"/>
              <a:buAutoNum type="arabicPeriod"/>
            </a:pPr>
            <a:r>
              <a:rPr lang="zh-TW" altLang="en-US" dirty="0">
                <a:latin typeface="Yu Gothic UI" panose="020B0500000000000000" pitchFamily="34" charset="-128"/>
                <a:ea typeface="Yu Gothic UI" panose="020B0500000000000000" pitchFamily="34" charset="-128"/>
              </a:rPr>
              <a:t>迴圈中會不斷的拿取資料並可以在每一次的迴圈中寫入拿到資料後的處理</a:t>
            </a:r>
            <a:endParaRPr lang="en-US" altLang="zh-TW" dirty="0"/>
          </a:p>
        </p:txBody>
      </p:sp>
    </p:spTree>
    <p:extLst>
      <p:ext uri="{BB962C8B-B14F-4D97-AF65-F5344CB8AC3E}">
        <p14:creationId xmlns:p14="http://schemas.microsoft.com/office/powerpoint/2010/main" val="3472327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5" y="1442286"/>
            <a:ext cx="10515600" cy="4769077"/>
          </a:xfrm>
        </p:spPr>
        <p:txBody>
          <a:bodyPr>
            <a:normAutofit/>
          </a:bodyPr>
          <a:lstStyle/>
          <a:p>
            <a:r>
              <a:rPr lang="en-US" altLang="zh-TW" sz="1800" dirty="0">
                <a:latin typeface="Yu Gothic UI" panose="020B0500000000000000" pitchFamily="34" charset="-128"/>
                <a:ea typeface="Yu Gothic UI" panose="020B0500000000000000" pitchFamily="34" charset="-128"/>
                <a:hlinkClick r:id="rId2"/>
              </a:rPr>
              <a:t>http://192.168.1.133/KKT_Python_Module/KKT_Module_Example</a:t>
            </a:r>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en-US" altLang="zh-TW" sz="2800" b="1" dirty="0">
                <a:latin typeface="Arial" panose="020B0604020202020204" pitchFamily="34" charset="0"/>
                <a:ea typeface="微軟正黑體" panose="020B0604030504040204" pitchFamily="34" charset="-120"/>
              </a:rPr>
              <a:t>Git lab </a:t>
            </a:r>
            <a:r>
              <a:rPr lang="zh-TW" altLang="en-US" sz="2800" b="1" dirty="0">
                <a:latin typeface="Arial" panose="020B0604020202020204" pitchFamily="34" charset="0"/>
                <a:ea typeface="微軟正黑體" panose="020B0604030504040204" pitchFamily="34" charset="-120"/>
              </a:rPr>
              <a:t>路徑</a:t>
            </a:r>
          </a:p>
        </p:txBody>
      </p:sp>
    </p:spTree>
    <p:extLst>
      <p:ext uri="{BB962C8B-B14F-4D97-AF65-F5344CB8AC3E}">
        <p14:creationId xmlns:p14="http://schemas.microsoft.com/office/powerpoint/2010/main" val="2362788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418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5" y="1442286"/>
            <a:ext cx="10515600" cy="4769077"/>
          </a:xfrm>
        </p:spPr>
        <p:txBody>
          <a:bodyPr>
            <a:normAutofit/>
          </a:bodyPr>
          <a:lstStyle/>
          <a:p>
            <a:pPr marL="0" indent="0">
              <a:buNone/>
            </a:pPr>
            <a:r>
              <a:rPr lang="zh-TW" altLang="en-US" sz="1800" b="1" dirty="0">
                <a:latin typeface="Yu Gothic UI" panose="020B0500000000000000" pitchFamily="34" charset="-128"/>
                <a:ea typeface="Yu Gothic UI" panose="020B0500000000000000" pitchFamily="34" charset="-128"/>
              </a:rPr>
              <a:t>動機：</a:t>
            </a:r>
            <a:endParaRPr lang="en-US" altLang="zh-TW" sz="1800" b="1" dirty="0">
              <a:latin typeface="Yu Gothic UI" panose="020B0500000000000000" pitchFamily="34" charset="-128"/>
              <a:ea typeface="Yu Gothic UI" panose="020B0500000000000000" pitchFamily="34" charset="-128"/>
            </a:endParaRPr>
          </a:p>
          <a:p>
            <a:pPr lvl="1"/>
            <a:r>
              <a:rPr lang="zh-TW" altLang="en-US" sz="1400" dirty="0">
                <a:latin typeface="Yu Gothic UI" panose="020B0500000000000000" pitchFamily="34" charset="-128"/>
                <a:ea typeface="Yu Gothic UI" panose="020B0500000000000000" pitchFamily="34" charset="-128"/>
              </a:rPr>
              <a:t>舊版</a:t>
            </a:r>
            <a:r>
              <a:rPr lang="en-US" altLang="zh-TW" sz="1400" dirty="0" err="1">
                <a:latin typeface="Yu Gothic UI" panose="020B0500000000000000" pitchFamily="34" charset="-128"/>
                <a:ea typeface="Yu Gothic UI" panose="020B0500000000000000" pitchFamily="34" charset="-128"/>
              </a:rPr>
              <a:t>Ksoc</a:t>
            </a:r>
            <a:r>
              <a:rPr lang="en-US" altLang="zh-TW" sz="1400" dirty="0">
                <a:latin typeface="Yu Gothic UI" panose="020B0500000000000000" pitchFamily="34" charset="-128"/>
                <a:ea typeface="Yu Gothic UI" panose="020B0500000000000000" pitchFamily="34" charset="-128"/>
              </a:rPr>
              <a:t> tool </a:t>
            </a:r>
            <a:r>
              <a:rPr lang="zh-TW" altLang="en-US" sz="1400" dirty="0">
                <a:latin typeface="Yu Gothic UI" panose="020B0500000000000000" pitchFamily="34" charset="-128"/>
                <a:ea typeface="Yu Gothic UI" panose="020B0500000000000000" pitchFamily="34" charset="-128"/>
              </a:rPr>
              <a:t>的架構散亂，造成程式在維護及擴充上造成很大的困難。</a:t>
            </a:r>
            <a:endParaRPr lang="en-US" altLang="zh-TW" sz="1400" dirty="0">
              <a:latin typeface="Yu Gothic UI" panose="020B0500000000000000" pitchFamily="34" charset="-128"/>
              <a:ea typeface="Yu Gothic UI" panose="020B0500000000000000" pitchFamily="34" charset="-128"/>
            </a:endParaRPr>
          </a:p>
          <a:p>
            <a:pPr lvl="1"/>
            <a:r>
              <a:rPr lang="zh-TW" altLang="en-US" sz="1400" dirty="0">
                <a:latin typeface="Yu Gothic UI" panose="020B0500000000000000" pitchFamily="34" charset="-128"/>
                <a:ea typeface="Yu Gothic UI" panose="020B0500000000000000" pitchFamily="34" charset="-128"/>
              </a:rPr>
              <a:t>程式重複性高、可讀性不夠好或不需要，造成個別開發的時候需要花較長的時間去理清脈絡。</a:t>
            </a:r>
            <a:endParaRPr lang="en-US" altLang="zh-TW" sz="1400" dirty="0">
              <a:latin typeface="Yu Gothic UI" panose="020B0500000000000000" pitchFamily="34" charset="-128"/>
              <a:ea typeface="Yu Gothic UI" panose="020B0500000000000000" pitchFamily="34" charset="-128"/>
            </a:endParaRPr>
          </a:p>
          <a:p>
            <a:pPr lvl="1"/>
            <a:r>
              <a:rPr lang="zh-TW" altLang="en-US" sz="1400" dirty="0">
                <a:latin typeface="Yu Gothic UI" panose="020B0500000000000000" pitchFamily="34" charset="-128"/>
                <a:ea typeface="Yu Gothic UI" panose="020B0500000000000000" pitchFamily="34" charset="-128"/>
              </a:rPr>
              <a:t>程式流程太冗長不符合單一職責或放封閉原則，造成驗證功能上的困難。</a:t>
            </a:r>
            <a:endParaRPr lang="en-US" altLang="zh-TW" sz="1400" dirty="0">
              <a:latin typeface="Yu Gothic UI" panose="020B0500000000000000" pitchFamily="34" charset="-128"/>
              <a:ea typeface="Yu Gothic UI" panose="020B0500000000000000" pitchFamily="34" charset="-128"/>
            </a:endParaRPr>
          </a:p>
          <a:p>
            <a:pPr lvl="1"/>
            <a:r>
              <a:rPr lang="zh-TW" altLang="en-US" sz="1400" dirty="0">
                <a:latin typeface="Yu Gothic UI" panose="020B0500000000000000" pitchFamily="34" charset="-128"/>
                <a:ea typeface="Yu Gothic UI" panose="020B0500000000000000" pitchFamily="34" charset="-128"/>
              </a:rPr>
              <a:t>需多功能寫在</a:t>
            </a:r>
            <a:r>
              <a:rPr lang="en-US" altLang="zh-TW" sz="1400" dirty="0">
                <a:latin typeface="Yu Gothic UI" panose="020B0500000000000000" pitchFamily="34" charset="-128"/>
                <a:ea typeface="Yu Gothic UI" panose="020B0500000000000000" pitchFamily="34" charset="-128"/>
              </a:rPr>
              <a:t>GUI</a:t>
            </a:r>
            <a:r>
              <a:rPr lang="zh-TW" altLang="en-US" sz="1400" dirty="0">
                <a:latin typeface="Yu Gothic UI" panose="020B0500000000000000" pitchFamily="34" charset="-128"/>
                <a:ea typeface="Yu Gothic UI" panose="020B0500000000000000" pitchFamily="34" charset="-128"/>
              </a:rPr>
              <a:t>相關的物件裡面，使得必須綁定</a:t>
            </a:r>
            <a:r>
              <a:rPr lang="en-US" altLang="zh-TW" sz="1400" dirty="0">
                <a:latin typeface="Yu Gothic UI" panose="020B0500000000000000" pitchFamily="34" charset="-128"/>
                <a:ea typeface="Yu Gothic UI" panose="020B0500000000000000" pitchFamily="34" charset="-128"/>
              </a:rPr>
              <a:t>GUI</a:t>
            </a:r>
            <a:r>
              <a:rPr lang="zh-TW" altLang="en-US" sz="1400" dirty="0">
                <a:latin typeface="Yu Gothic UI" panose="020B0500000000000000" pitchFamily="34" charset="-128"/>
                <a:ea typeface="Yu Gothic UI" panose="020B0500000000000000" pitchFamily="34" charset="-128"/>
              </a:rPr>
              <a:t>才能驗證</a:t>
            </a:r>
            <a:r>
              <a:rPr lang="zh-TW" altLang="en-US" sz="1800" dirty="0">
                <a:latin typeface="Yu Gothic UI" panose="020B0500000000000000" pitchFamily="34" charset="-128"/>
                <a:ea typeface="Yu Gothic UI" panose="020B0500000000000000" pitchFamily="34" charset="-128"/>
              </a:rPr>
              <a:t>。</a:t>
            </a:r>
            <a:endParaRPr lang="en-US" altLang="zh-TW" sz="1800" dirty="0">
              <a:latin typeface="Yu Gothic UI" panose="020B0500000000000000" pitchFamily="34" charset="-128"/>
              <a:ea typeface="Yu Gothic UI" panose="020B0500000000000000" pitchFamily="34" charset="-128"/>
            </a:endParaRPr>
          </a:p>
          <a:p>
            <a:pPr marL="0" indent="0">
              <a:buNone/>
            </a:pPr>
            <a:endParaRPr lang="en-US" altLang="zh-TW" sz="1800" b="1" dirty="0">
              <a:latin typeface="Yu Gothic UI" panose="020B0500000000000000" pitchFamily="34" charset="-128"/>
              <a:ea typeface="Yu Gothic UI" panose="020B0500000000000000" pitchFamily="34" charset="-128"/>
            </a:endParaRPr>
          </a:p>
          <a:p>
            <a:pPr marL="0" indent="0">
              <a:buNone/>
            </a:pPr>
            <a:r>
              <a:rPr lang="zh-TW" altLang="en-US" sz="1800" b="1" dirty="0">
                <a:latin typeface="Yu Gothic UI" panose="020B0500000000000000" pitchFamily="34" charset="-128"/>
                <a:ea typeface="Yu Gothic UI" panose="020B0500000000000000" pitchFamily="34" charset="-128"/>
              </a:rPr>
              <a:t>目標：</a:t>
            </a:r>
            <a:endParaRPr lang="en-US" altLang="zh-TW" sz="1800" b="1" dirty="0">
              <a:latin typeface="Yu Gothic UI" panose="020B0500000000000000" pitchFamily="34" charset="-128"/>
              <a:ea typeface="Yu Gothic UI" panose="020B0500000000000000" pitchFamily="34" charset="-128"/>
            </a:endParaRPr>
          </a:p>
          <a:p>
            <a:pPr lvl="1"/>
            <a:r>
              <a:rPr lang="zh-TW" altLang="en-US" sz="1400" dirty="0">
                <a:latin typeface="Yu Gothic UI" panose="020B0500000000000000" pitchFamily="34" charset="-128"/>
                <a:ea typeface="Yu Gothic UI" panose="020B0500000000000000" pitchFamily="34" charset="-128"/>
              </a:rPr>
              <a:t>模組化程式的流程，希望可以提高易讀性以及在程式驗證上便利性。</a:t>
            </a:r>
            <a:endParaRPr lang="en-US" altLang="zh-TW" sz="1400" dirty="0">
              <a:latin typeface="Yu Gothic UI" panose="020B0500000000000000" pitchFamily="34" charset="-128"/>
              <a:ea typeface="Yu Gothic UI" panose="020B0500000000000000" pitchFamily="34" charset="-128"/>
            </a:endParaRPr>
          </a:p>
          <a:p>
            <a:pPr lvl="1"/>
            <a:r>
              <a:rPr lang="zh-TW" altLang="en-US" sz="1400" dirty="0">
                <a:latin typeface="Yu Gothic UI" panose="020B0500000000000000" pitchFamily="34" charset="-128"/>
                <a:ea typeface="Yu Gothic UI" panose="020B0500000000000000" pitchFamily="34" charset="-128"/>
              </a:rPr>
              <a:t>除去不必要的程式以及流程，盡量縮小程式以及包成執行檔後的大小以及執行速度。</a:t>
            </a:r>
            <a:endParaRPr lang="en-US" altLang="zh-TW" sz="1400" dirty="0">
              <a:latin typeface="Yu Gothic UI" panose="020B0500000000000000" pitchFamily="34" charset="-128"/>
              <a:ea typeface="Yu Gothic UI" panose="020B0500000000000000" pitchFamily="34" charset="-128"/>
            </a:endParaRPr>
          </a:p>
          <a:p>
            <a:pPr lvl="1"/>
            <a:r>
              <a:rPr lang="zh-TW" altLang="en-US" sz="1400" dirty="0">
                <a:latin typeface="Yu Gothic UI" panose="020B0500000000000000" pitchFamily="34" charset="-128"/>
                <a:ea typeface="Yu Gothic UI" panose="020B0500000000000000" pitchFamily="34" charset="-128"/>
              </a:rPr>
              <a:t>設計簡易的框架提升</a:t>
            </a:r>
            <a:r>
              <a:rPr lang="en-US" altLang="zh-TW" sz="1400" dirty="0">
                <a:latin typeface="Yu Gothic UI" panose="020B0500000000000000" pitchFamily="34" charset="-128"/>
                <a:ea typeface="Yu Gothic UI" panose="020B0500000000000000" pitchFamily="34" charset="-128"/>
              </a:rPr>
              <a:t>RD</a:t>
            </a:r>
            <a:r>
              <a:rPr lang="zh-TW" altLang="en-US" sz="1400" dirty="0">
                <a:latin typeface="Yu Gothic UI" panose="020B0500000000000000" pitchFamily="34" charset="-128"/>
                <a:ea typeface="Yu Gothic UI" panose="020B0500000000000000" pitchFamily="34" charset="-128"/>
              </a:rPr>
              <a:t>在開發其他功能或演算法的效率。</a:t>
            </a:r>
            <a:endParaRPr lang="en-US" altLang="zh-TW" sz="1400"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GUI</a:t>
            </a:r>
            <a:r>
              <a:rPr lang="zh-TW" altLang="en-US" sz="1400" dirty="0">
                <a:latin typeface="Yu Gothic UI" panose="020B0500000000000000" pitchFamily="34" charset="-128"/>
                <a:ea typeface="Yu Gothic UI" panose="020B0500000000000000" pitchFamily="34" charset="-128"/>
              </a:rPr>
              <a:t>跟功能分開，使物件及方法可以不必綁定</a:t>
            </a:r>
            <a:r>
              <a:rPr lang="en-US" altLang="zh-TW" sz="1400" dirty="0">
                <a:latin typeface="Yu Gothic UI" panose="020B0500000000000000" pitchFamily="34" charset="-128"/>
                <a:ea typeface="Yu Gothic UI" panose="020B0500000000000000" pitchFamily="34" charset="-128"/>
              </a:rPr>
              <a:t>GUI</a:t>
            </a:r>
            <a:r>
              <a:rPr lang="zh-TW" altLang="en-US" sz="1400" dirty="0">
                <a:latin typeface="Yu Gothic UI" panose="020B0500000000000000" pitchFamily="34" charset="-128"/>
                <a:ea typeface="Yu Gothic UI" panose="020B0500000000000000" pitchFamily="34" charset="-128"/>
              </a:rPr>
              <a:t>。</a:t>
            </a:r>
            <a:endParaRPr lang="en-US" altLang="zh-TW" sz="1400" dirty="0">
              <a:latin typeface="Yu Gothic UI" panose="020B0500000000000000" pitchFamily="34" charset="-128"/>
              <a:ea typeface="Yu Gothic UI" panose="020B0500000000000000" pitchFamily="34" charset="-128"/>
            </a:endParaRPr>
          </a:p>
          <a:p>
            <a:pPr lvl="1"/>
            <a:r>
              <a:rPr lang="zh-TW" altLang="en-US" sz="1400" dirty="0">
                <a:latin typeface="Yu Gothic UI" panose="020B0500000000000000" pitchFamily="34" charset="-128"/>
                <a:ea typeface="Yu Gothic UI" panose="020B0500000000000000" pitchFamily="34" charset="-128"/>
              </a:rPr>
              <a:t>優化</a:t>
            </a:r>
            <a:r>
              <a:rPr lang="en-US" altLang="zh-TW" sz="1400" dirty="0">
                <a:latin typeface="Yu Gothic UI" panose="020B0500000000000000" pitchFamily="34" charset="-128"/>
                <a:ea typeface="Yu Gothic UI" panose="020B0500000000000000" pitchFamily="34" charset="-128"/>
              </a:rPr>
              <a:t>GUI</a:t>
            </a:r>
            <a:r>
              <a:rPr lang="zh-TW" altLang="en-US" sz="1400" dirty="0">
                <a:latin typeface="Yu Gothic UI" panose="020B0500000000000000" pitchFamily="34" charset="-128"/>
                <a:ea typeface="Yu Gothic UI" panose="020B0500000000000000" pitchFamily="34" charset="-128"/>
              </a:rPr>
              <a:t>的排版以及模組化</a:t>
            </a:r>
            <a:r>
              <a:rPr lang="en-US" altLang="zh-TW" sz="1400" dirty="0">
                <a:latin typeface="Yu Gothic UI" panose="020B0500000000000000" pitchFamily="34" charset="-128"/>
                <a:ea typeface="Yu Gothic UI" panose="020B0500000000000000" pitchFamily="34" charset="-128"/>
              </a:rPr>
              <a:t>GUI</a:t>
            </a:r>
            <a:r>
              <a:rPr lang="zh-TW" altLang="en-US" sz="1400" dirty="0">
                <a:latin typeface="Yu Gothic UI" panose="020B0500000000000000" pitchFamily="34" charset="-128"/>
                <a:ea typeface="Yu Gothic UI" panose="020B0500000000000000" pitchFamily="34" charset="-128"/>
              </a:rPr>
              <a:t>的物件，使其在使用上更方便。</a:t>
            </a:r>
            <a:endParaRPr lang="en-US" altLang="zh-TW" sz="1400" dirty="0">
              <a:latin typeface="Yu Gothic UI" panose="020B0500000000000000" pitchFamily="34" charset="-128"/>
              <a:ea typeface="Yu Gothic UI" panose="020B0500000000000000" pitchFamily="34" charset="-128"/>
            </a:endParaRPr>
          </a:p>
          <a:p>
            <a:pPr marL="0" indent="0">
              <a:buNone/>
            </a:pPr>
            <a:endParaRPr lang="en-US" altLang="zh-TW" sz="1800" b="1" dirty="0">
              <a:latin typeface="Yu Gothic UI" panose="020B0500000000000000" pitchFamily="34" charset="-128"/>
              <a:ea typeface="Yu Gothic UI" panose="020B0500000000000000" pitchFamily="34" charset="-128"/>
            </a:endParaRPr>
          </a:p>
          <a:p>
            <a:pPr marL="457200" lvl="1" indent="0">
              <a:buNone/>
            </a:pPr>
            <a:endParaRPr lang="zh-TW" altLang="en-US" sz="14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動機</a:t>
            </a:r>
            <a:r>
              <a:rPr lang="en-US" altLang="zh-TW" sz="2800" b="1" dirty="0">
                <a:latin typeface="Arial" panose="020B0604020202020204" pitchFamily="34" charset="0"/>
                <a:ea typeface="微軟正黑體" panose="020B0604030504040204" pitchFamily="34" charset="-120"/>
              </a:rPr>
              <a:t>&amp;</a:t>
            </a:r>
            <a:r>
              <a:rPr lang="zh-TW" altLang="en-US" sz="2800" b="1" dirty="0">
                <a:latin typeface="Arial" panose="020B0604020202020204" pitchFamily="34" charset="0"/>
                <a:ea typeface="微軟正黑體" panose="020B0604030504040204" pitchFamily="34" charset="-120"/>
              </a:rPr>
              <a:t>目標</a:t>
            </a:r>
          </a:p>
        </p:txBody>
      </p:sp>
    </p:spTree>
    <p:extLst>
      <p:ext uri="{BB962C8B-B14F-4D97-AF65-F5344CB8AC3E}">
        <p14:creationId xmlns:p14="http://schemas.microsoft.com/office/powerpoint/2010/main" val="4085540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5" y="1442286"/>
            <a:ext cx="10515600" cy="4769077"/>
          </a:xfrm>
        </p:spPr>
        <p:txBody>
          <a:bodyPr>
            <a:normAutofit/>
          </a:bodyPr>
          <a:lstStyle/>
          <a:p>
            <a:r>
              <a:rPr lang="zh-TW" altLang="en-US" sz="1800" dirty="0">
                <a:latin typeface="Yu Gothic UI" panose="020B0500000000000000" pitchFamily="34" charset="-128"/>
                <a:ea typeface="Yu Gothic UI" panose="020B0500000000000000" pitchFamily="34" charset="-128"/>
              </a:rPr>
              <a:t>請使用 </a:t>
            </a:r>
            <a:r>
              <a:rPr lang="en-US" altLang="zh-TW" sz="1800" dirty="0">
                <a:solidFill>
                  <a:srgbClr val="FF0000"/>
                </a:solidFill>
                <a:latin typeface="Yu Gothic UI" panose="020B0500000000000000" pitchFamily="34" charset="-128"/>
                <a:ea typeface="Yu Gothic UI" panose="020B0500000000000000" pitchFamily="34" charset="-128"/>
              </a:rPr>
              <a:t>python 3.8.9 x64 </a:t>
            </a:r>
            <a:r>
              <a:rPr lang="zh-TW" altLang="en-US" sz="1800" dirty="0">
                <a:latin typeface="Yu Gothic UI" panose="020B0500000000000000" pitchFamily="34" charset="-128"/>
                <a:ea typeface="Yu Gothic UI" panose="020B0500000000000000" pitchFamily="34" charset="-128"/>
              </a:rPr>
              <a:t>版本</a:t>
            </a:r>
            <a:endParaRPr lang="en-US" altLang="zh-TW" sz="1800" dirty="0">
              <a:latin typeface="Yu Gothic UI" panose="020B0500000000000000" pitchFamily="34" charset="-128"/>
              <a:ea typeface="Yu Gothic UI" panose="020B0500000000000000" pitchFamily="34" charset="-128"/>
            </a:endParaRPr>
          </a:p>
          <a:p>
            <a:r>
              <a:rPr lang="zh-TW" altLang="en-US" sz="1800" dirty="0">
                <a:latin typeface="Yu Gothic UI" panose="020B0500000000000000" pitchFamily="34" charset="-128"/>
                <a:ea typeface="Yu Gothic UI" panose="020B0500000000000000" pitchFamily="34" charset="-128"/>
              </a:rPr>
              <a:t>需安裝模組請依照</a:t>
            </a:r>
            <a:r>
              <a:rPr lang="en-US" altLang="zh-TW" sz="1800" dirty="0" err="1">
                <a:solidFill>
                  <a:srgbClr val="FF0000"/>
                </a:solidFill>
                <a:latin typeface="Yu Gothic UI" panose="020B0500000000000000" pitchFamily="34" charset="-128"/>
                <a:ea typeface="Yu Gothic UI" panose="020B0500000000000000" pitchFamily="34" charset="-128"/>
              </a:rPr>
              <a:t>KKT_Module</a:t>
            </a:r>
            <a:r>
              <a:rPr lang="zh-TW" altLang="en-US" sz="1800" dirty="0">
                <a:latin typeface="Yu Gothic UI" panose="020B0500000000000000" pitchFamily="34" charset="-128"/>
                <a:ea typeface="Yu Gothic UI" panose="020B0500000000000000" pitchFamily="34" charset="-128"/>
              </a:rPr>
              <a:t>目錄下的</a:t>
            </a:r>
            <a:r>
              <a:rPr lang="en-US" altLang="zh-TW" sz="1800" dirty="0">
                <a:solidFill>
                  <a:srgbClr val="FF0000"/>
                </a:solidFill>
                <a:latin typeface="Yu Gothic UI" panose="020B0500000000000000" pitchFamily="34" charset="-128"/>
                <a:ea typeface="Yu Gothic UI" panose="020B0500000000000000" pitchFamily="34" charset="-128"/>
              </a:rPr>
              <a:t>requirement.txt</a:t>
            </a:r>
            <a:r>
              <a:rPr lang="zh-TW" altLang="en-US" sz="1800" dirty="0">
                <a:latin typeface="Yu Gothic UI" panose="020B0500000000000000" pitchFamily="34" charset="-128"/>
                <a:ea typeface="Yu Gothic UI" panose="020B0500000000000000" pitchFamily="34" charset="-128"/>
              </a:rPr>
              <a:t>進行安裝</a:t>
            </a:r>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r>
              <a:rPr lang="zh-TW" altLang="en-US" sz="1800" dirty="0">
                <a:solidFill>
                  <a:srgbClr val="FF0000"/>
                </a:solidFill>
                <a:latin typeface="Yu Gothic UI" panose="020B0500000000000000" pitchFamily="34" charset="-128"/>
                <a:ea typeface="Yu Gothic UI" panose="020B0500000000000000" pitchFamily="34" charset="-128"/>
              </a:rPr>
              <a:t>建議建立</a:t>
            </a:r>
            <a:r>
              <a:rPr lang="en-US" altLang="zh-TW" sz="1800" dirty="0">
                <a:solidFill>
                  <a:srgbClr val="FF0000"/>
                </a:solidFill>
                <a:latin typeface="Yu Gothic UI" panose="020B0500000000000000" pitchFamily="34" charset="-128"/>
                <a:ea typeface="Yu Gothic UI" panose="020B0500000000000000" pitchFamily="34" charset="-128"/>
              </a:rPr>
              <a:t>virtual environment</a:t>
            </a:r>
            <a:r>
              <a:rPr lang="zh-TW" altLang="en-US" sz="1800" dirty="0">
                <a:solidFill>
                  <a:srgbClr val="FF0000"/>
                </a:solidFill>
                <a:latin typeface="Yu Gothic UI" panose="020B0500000000000000" pitchFamily="34" charset="-128"/>
                <a:ea typeface="Yu Gothic UI" panose="020B0500000000000000" pitchFamily="34" charset="-128"/>
              </a:rPr>
              <a:t>以確保不會有環境不同以及模組版本衝突的問題</a:t>
            </a:r>
            <a:endParaRPr lang="en-US" altLang="zh-TW" sz="1800" dirty="0">
              <a:solidFill>
                <a:srgbClr val="FF0000"/>
              </a:solidFill>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安裝環境</a:t>
            </a:r>
            <a:r>
              <a:rPr lang="en-US" altLang="zh-TW" sz="2800" b="1" dirty="0">
                <a:latin typeface="Arial" panose="020B0604020202020204" pitchFamily="34" charset="0"/>
                <a:ea typeface="微軟正黑體" panose="020B0604030504040204" pitchFamily="34" charset="-120"/>
              </a:rPr>
              <a:t>(1/3)</a:t>
            </a:r>
            <a:endParaRPr lang="zh-TW" altLang="en-US" sz="2800" b="1" dirty="0">
              <a:latin typeface="Arial" panose="020B0604020202020204" pitchFamily="34" charset="0"/>
              <a:ea typeface="微軟正黑體" panose="020B0604030504040204" pitchFamily="34" charset="-120"/>
            </a:endParaRPr>
          </a:p>
        </p:txBody>
      </p:sp>
      <p:grpSp>
        <p:nvGrpSpPr>
          <p:cNvPr id="19" name="群組 18">
            <a:extLst>
              <a:ext uri="{FF2B5EF4-FFF2-40B4-BE49-F238E27FC236}">
                <a16:creationId xmlns:a16="http://schemas.microsoft.com/office/drawing/2014/main" id="{84854924-0FC5-4E03-AF82-B68AEB223F7D}"/>
              </a:ext>
            </a:extLst>
          </p:cNvPr>
          <p:cNvGrpSpPr/>
          <p:nvPr/>
        </p:nvGrpSpPr>
        <p:grpSpPr>
          <a:xfrm>
            <a:off x="1057308" y="2245331"/>
            <a:ext cx="10074883" cy="2367339"/>
            <a:chOff x="830805" y="2245331"/>
            <a:chExt cx="10074883" cy="2367339"/>
          </a:xfrm>
        </p:grpSpPr>
        <p:pic>
          <p:nvPicPr>
            <p:cNvPr id="6" name="圖片 5">
              <a:extLst>
                <a:ext uri="{FF2B5EF4-FFF2-40B4-BE49-F238E27FC236}">
                  <a16:creationId xmlns:a16="http://schemas.microsoft.com/office/drawing/2014/main" id="{B810A0DA-E4D3-4A2F-A337-DC376252D745}"/>
                </a:ext>
              </a:extLst>
            </p:cNvPr>
            <p:cNvPicPr>
              <a:picLocks noChangeAspect="1"/>
            </p:cNvPicPr>
            <p:nvPr/>
          </p:nvPicPr>
          <p:blipFill>
            <a:blip r:embed="rId2"/>
            <a:stretch>
              <a:fillRect/>
            </a:stretch>
          </p:blipFill>
          <p:spPr>
            <a:xfrm>
              <a:off x="830805" y="2245332"/>
              <a:ext cx="5135035" cy="2367338"/>
            </a:xfrm>
            <a:prstGeom prst="rect">
              <a:avLst/>
            </a:prstGeom>
            <a:ln>
              <a:solidFill>
                <a:srgbClr val="001F5C"/>
              </a:solidFill>
            </a:ln>
          </p:spPr>
        </p:pic>
        <p:sp>
          <p:nvSpPr>
            <p:cNvPr id="8" name="矩形 7">
              <a:extLst>
                <a:ext uri="{FF2B5EF4-FFF2-40B4-BE49-F238E27FC236}">
                  <a16:creationId xmlns:a16="http://schemas.microsoft.com/office/drawing/2014/main" id="{31824A59-3FA9-4EE6-9304-44BF54703DA2}"/>
                </a:ext>
              </a:extLst>
            </p:cNvPr>
            <p:cNvSpPr/>
            <p:nvPr/>
          </p:nvSpPr>
          <p:spPr>
            <a:xfrm>
              <a:off x="2214694" y="4093829"/>
              <a:ext cx="771787" cy="125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05B82BCD-D8E1-4144-85FB-ADFAD2A87707}"/>
                </a:ext>
              </a:extLst>
            </p:cNvPr>
            <p:cNvPicPr>
              <a:picLocks noChangeAspect="1"/>
            </p:cNvPicPr>
            <p:nvPr/>
          </p:nvPicPr>
          <p:blipFill rotWithShape="1">
            <a:blip r:embed="rId3"/>
            <a:srcRect r="14080"/>
            <a:stretch/>
          </p:blipFill>
          <p:spPr>
            <a:xfrm>
              <a:off x="6096000" y="2245331"/>
              <a:ext cx="4809688" cy="2367338"/>
            </a:xfrm>
            <a:prstGeom prst="rect">
              <a:avLst/>
            </a:prstGeom>
            <a:ln>
              <a:solidFill>
                <a:srgbClr val="001F5C"/>
              </a:solidFill>
            </a:ln>
          </p:spPr>
        </p:pic>
        <p:sp>
          <p:nvSpPr>
            <p:cNvPr id="21" name="矩形 20">
              <a:extLst>
                <a:ext uri="{FF2B5EF4-FFF2-40B4-BE49-F238E27FC236}">
                  <a16:creationId xmlns:a16="http://schemas.microsoft.com/office/drawing/2014/main" id="{3FD3DBB0-0F22-4FBF-AB5B-D399A169D3E4}"/>
                </a:ext>
              </a:extLst>
            </p:cNvPr>
            <p:cNvSpPr/>
            <p:nvPr/>
          </p:nvSpPr>
          <p:spPr>
            <a:xfrm>
              <a:off x="7365534" y="4420997"/>
              <a:ext cx="629174"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3698383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5590376" cy="4769077"/>
          </a:xfrm>
        </p:spPr>
        <p:txBody>
          <a:bodyPr>
            <a:normAutofit/>
          </a:bodyPr>
          <a:lstStyle/>
          <a:p>
            <a:pPr marL="0" indent="0">
              <a:buNone/>
            </a:pPr>
            <a:r>
              <a:rPr lang="zh-TW" altLang="en-US" sz="1800" dirty="0">
                <a:latin typeface="Yu Gothic UI" panose="020B0500000000000000" pitchFamily="34" charset="-128"/>
                <a:ea typeface="Yu Gothic UI" panose="020B0500000000000000" pitchFamily="34" charset="-128"/>
              </a:rPr>
              <a:t>使用 </a:t>
            </a:r>
            <a:r>
              <a:rPr lang="en-US" altLang="zh-TW" sz="1800" dirty="0" err="1">
                <a:latin typeface="Yu Gothic UI" panose="020B0500000000000000" pitchFamily="34" charset="-128"/>
                <a:ea typeface="Yu Gothic UI" panose="020B0500000000000000" pitchFamily="34" charset="-128"/>
              </a:rPr>
              <a:t>pycharm</a:t>
            </a:r>
            <a:r>
              <a:rPr lang="zh-TW" altLang="en-US" sz="1800" dirty="0">
                <a:latin typeface="Yu Gothic UI" panose="020B0500000000000000" pitchFamily="34" charset="-128"/>
                <a:ea typeface="Yu Gothic UI" panose="020B0500000000000000" pitchFamily="34" charset="-128"/>
              </a:rPr>
              <a:t> 創建環境</a:t>
            </a:r>
            <a:endParaRPr lang="en-US" altLang="zh-TW" sz="1800" dirty="0">
              <a:latin typeface="Yu Gothic UI" panose="020B0500000000000000" pitchFamily="34" charset="-128"/>
              <a:ea typeface="Yu Gothic UI" panose="020B0500000000000000" pitchFamily="34" charset="-128"/>
            </a:endParaRPr>
          </a:p>
          <a:p>
            <a:pPr marL="0" indent="0">
              <a:buNone/>
            </a:pPr>
            <a:endParaRPr lang="en-US" altLang="zh-TW" sz="1800" dirty="0">
              <a:latin typeface="Yu Gothic UI" panose="020B0500000000000000" pitchFamily="34" charset="-128"/>
              <a:ea typeface="Yu Gothic UI" panose="020B0500000000000000" pitchFamily="34" charset="-128"/>
            </a:endParaRPr>
          </a:p>
          <a:p>
            <a:r>
              <a:rPr lang="zh-TW" altLang="en-US" sz="1400" dirty="0">
                <a:latin typeface="Yu Gothic UI" panose="020B0500000000000000" pitchFamily="34" charset="-128"/>
                <a:ea typeface="Yu Gothic UI" panose="020B0500000000000000" pitchFamily="34" charset="-128"/>
              </a:rPr>
              <a:t>下載完 </a:t>
            </a:r>
            <a:r>
              <a:rPr lang="en-US" altLang="zh-TW" sz="1400" dirty="0" err="1">
                <a:latin typeface="Yu Gothic UI" panose="020B0500000000000000" pitchFamily="34" charset="-128"/>
                <a:ea typeface="Yu Gothic UI" panose="020B0500000000000000" pitchFamily="34" charset="-128"/>
              </a:rPr>
              <a:t>pycharm</a:t>
            </a:r>
            <a:r>
              <a:rPr lang="en-US" altLang="zh-TW" sz="1400" dirty="0">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後開啟專案。</a:t>
            </a:r>
            <a:endParaRPr lang="en-US" altLang="zh-TW" sz="1400" dirty="0">
              <a:latin typeface="Yu Gothic UI" panose="020B0500000000000000" pitchFamily="34" charset="-128"/>
              <a:ea typeface="Yu Gothic UI" panose="020B0500000000000000" pitchFamily="34" charset="-128"/>
            </a:endParaRPr>
          </a:p>
          <a:p>
            <a:r>
              <a:rPr lang="zh-TW" altLang="en-US" sz="1400" dirty="0">
                <a:latin typeface="Yu Gothic UI" panose="020B0500000000000000" pitchFamily="34" charset="-128"/>
                <a:ea typeface="Yu Gothic UI" panose="020B0500000000000000" pitchFamily="34" charset="-128"/>
              </a:rPr>
              <a:t>選擇完專案後點選左上角 </a:t>
            </a:r>
            <a:r>
              <a:rPr lang="en-US" altLang="zh-TW" sz="1400" dirty="0">
                <a:solidFill>
                  <a:srgbClr val="FF0000"/>
                </a:solidFill>
                <a:latin typeface="Yu Gothic UI" panose="020B0500000000000000" pitchFamily="34" charset="-128"/>
                <a:ea typeface="Yu Gothic UI" panose="020B0500000000000000" pitchFamily="34" charset="-128"/>
              </a:rPr>
              <a:t>File</a:t>
            </a:r>
            <a:r>
              <a:rPr lang="en-US" altLang="zh-TW" sz="1400" dirty="0">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-&gt; </a:t>
            </a:r>
            <a:r>
              <a:rPr lang="zh-TW" altLang="en-US" sz="1400" dirty="0">
                <a:latin typeface="Yu Gothic UI" panose="020B0500000000000000" pitchFamily="34" charset="-128"/>
                <a:ea typeface="Yu Gothic UI" panose="020B0500000000000000" pitchFamily="34" charset="-128"/>
              </a:rPr>
              <a:t> </a:t>
            </a:r>
            <a:r>
              <a:rPr lang="en-US" altLang="zh-TW" sz="1400" dirty="0">
                <a:solidFill>
                  <a:srgbClr val="FF0000"/>
                </a:solidFill>
                <a:latin typeface="Yu Gothic UI" panose="020B0500000000000000" pitchFamily="34" charset="-128"/>
                <a:ea typeface="Yu Gothic UI" panose="020B0500000000000000" pitchFamily="34" charset="-128"/>
              </a:rPr>
              <a:t>setting</a:t>
            </a:r>
            <a:r>
              <a:rPr lang="en-US" altLang="zh-TW" sz="1400" dirty="0">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-&gt; </a:t>
            </a:r>
            <a:r>
              <a:rPr lang="en-US" altLang="zh-TW" sz="1400" dirty="0">
                <a:solidFill>
                  <a:srgbClr val="FF0000"/>
                </a:solidFill>
                <a:latin typeface="Yu Gothic UI" panose="020B0500000000000000" pitchFamily="34" charset="-128"/>
                <a:ea typeface="Yu Gothic UI" panose="020B0500000000000000" pitchFamily="34" charset="-128"/>
              </a:rPr>
              <a:t>Project</a:t>
            </a:r>
            <a:r>
              <a:rPr lang="en-US" altLang="zh-TW" sz="1400" dirty="0">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-&gt;</a:t>
            </a:r>
            <a:r>
              <a:rPr lang="zh-TW" altLang="en-US" sz="1400" dirty="0">
                <a:latin typeface="Yu Gothic UI" panose="020B0500000000000000" pitchFamily="34" charset="-128"/>
                <a:ea typeface="Yu Gothic UI" panose="020B0500000000000000" pitchFamily="34" charset="-128"/>
              </a:rPr>
              <a:t> </a:t>
            </a:r>
            <a:r>
              <a:rPr lang="en-US" altLang="zh-TW" sz="1400" dirty="0">
                <a:solidFill>
                  <a:srgbClr val="FF0000"/>
                </a:solidFill>
                <a:latin typeface="Yu Gothic UI" panose="020B0500000000000000" pitchFamily="34" charset="-128"/>
                <a:ea typeface="Yu Gothic UI" panose="020B0500000000000000" pitchFamily="34" charset="-128"/>
              </a:rPr>
              <a:t>python Interpreter </a:t>
            </a:r>
            <a:r>
              <a:rPr lang="zh-TW" altLang="en-US" sz="1400" dirty="0">
                <a:solidFill>
                  <a:srgbClr val="FF0000"/>
                </a:solidFill>
                <a:latin typeface="Yu Gothic UI" panose="020B0500000000000000" pitchFamily="34" charset="-128"/>
                <a:ea typeface="Yu Gothic UI" panose="020B0500000000000000" pitchFamily="34" charset="-128"/>
              </a:rPr>
              <a:t>加號新增一個編譯環境  </a:t>
            </a:r>
            <a:r>
              <a:rPr lang="en-US" altLang="zh-TW" sz="1400" dirty="0">
                <a:latin typeface="Yu Gothic UI" panose="020B0500000000000000" pitchFamily="34" charset="-128"/>
                <a:ea typeface="Yu Gothic UI" panose="020B0500000000000000" pitchFamily="34" charset="-128"/>
              </a:rPr>
              <a:t>-&gt;</a:t>
            </a:r>
            <a:r>
              <a:rPr lang="zh-TW" altLang="en-US" sz="1400" dirty="0">
                <a:latin typeface="Yu Gothic UI" panose="020B0500000000000000" pitchFamily="34" charset="-128"/>
                <a:ea typeface="Yu Gothic UI" panose="020B0500000000000000" pitchFamily="34" charset="-128"/>
              </a:rPr>
              <a:t> </a:t>
            </a:r>
            <a:r>
              <a:rPr lang="zh-TW" altLang="en-US" sz="1400" dirty="0">
                <a:solidFill>
                  <a:srgbClr val="FF0000"/>
                </a:solidFill>
                <a:latin typeface="Yu Gothic UI" panose="020B0500000000000000" pitchFamily="34" charset="-128"/>
                <a:ea typeface="Yu Gothic UI" panose="020B0500000000000000" pitchFamily="34" charset="-128"/>
              </a:rPr>
              <a:t>創建新</a:t>
            </a:r>
            <a:r>
              <a:rPr lang="en-US" altLang="zh-TW" sz="1400" dirty="0">
                <a:solidFill>
                  <a:srgbClr val="FF0000"/>
                </a:solidFill>
                <a:latin typeface="Yu Gothic UI" panose="020B0500000000000000" pitchFamily="34" charset="-128"/>
                <a:ea typeface="Yu Gothic UI" panose="020B0500000000000000" pitchFamily="34" charset="-128"/>
              </a:rPr>
              <a:t>virtual environment</a:t>
            </a:r>
            <a:r>
              <a:rPr lang="en-US" altLang="zh-TW" sz="1400" dirty="0">
                <a:latin typeface="Yu Gothic UI" panose="020B0500000000000000" pitchFamily="34" charset="-128"/>
                <a:ea typeface="Yu Gothic UI" panose="020B0500000000000000" pitchFamily="34" charset="-128"/>
              </a:rPr>
              <a:t> -&gt; </a:t>
            </a:r>
            <a:r>
              <a:rPr lang="zh-TW" altLang="en-US" sz="1400" dirty="0">
                <a:solidFill>
                  <a:srgbClr val="FF0000"/>
                </a:solidFill>
                <a:latin typeface="Yu Gothic UI" panose="020B0500000000000000" pitchFamily="34" charset="-128"/>
                <a:ea typeface="Yu Gothic UI" panose="020B0500000000000000" pitchFamily="34" charset="-128"/>
              </a:rPr>
              <a:t>選擇 </a:t>
            </a:r>
            <a:r>
              <a:rPr lang="en-US" altLang="zh-TW" sz="1400" dirty="0">
                <a:solidFill>
                  <a:srgbClr val="FF0000"/>
                </a:solidFill>
                <a:latin typeface="Yu Gothic UI" panose="020B0500000000000000" pitchFamily="34" charset="-128"/>
                <a:ea typeface="Yu Gothic UI" panose="020B0500000000000000" pitchFamily="34" charset="-128"/>
              </a:rPr>
              <a:t>python </a:t>
            </a:r>
            <a:r>
              <a:rPr lang="zh-TW" altLang="en-US" sz="1400" dirty="0">
                <a:solidFill>
                  <a:srgbClr val="FF0000"/>
                </a:solidFill>
                <a:latin typeface="Yu Gothic UI" panose="020B0500000000000000" pitchFamily="34" charset="-128"/>
                <a:ea typeface="Yu Gothic UI" panose="020B0500000000000000" pitchFamily="34" charset="-128"/>
              </a:rPr>
              <a:t>版本</a:t>
            </a:r>
            <a:r>
              <a:rPr lang="en-US" altLang="zh-TW" sz="1400" dirty="0">
                <a:solidFill>
                  <a:srgbClr val="FF0000"/>
                </a:solidFill>
                <a:latin typeface="Yu Gothic UI" panose="020B0500000000000000" pitchFamily="34" charset="-128"/>
                <a:ea typeface="Yu Gothic UI" panose="020B0500000000000000" pitchFamily="34" charset="-128"/>
              </a:rPr>
              <a:t> </a:t>
            </a:r>
          </a:p>
          <a:p>
            <a:endParaRPr lang="en-US" altLang="zh-TW" sz="1400" dirty="0">
              <a:solidFill>
                <a:srgbClr val="FF0000"/>
              </a:solidFill>
              <a:latin typeface="Yu Gothic UI" panose="020B0500000000000000" pitchFamily="34" charset="-128"/>
              <a:ea typeface="Yu Gothic UI" panose="020B0500000000000000" pitchFamily="34" charset="-128"/>
            </a:endParaRPr>
          </a:p>
          <a:p>
            <a:r>
              <a:rPr lang="en-US" altLang="zh-TW" sz="1400" dirty="0">
                <a:latin typeface="Yu Gothic UI" panose="020B0500000000000000" pitchFamily="34" charset="-128"/>
                <a:ea typeface="Yu Gothic UI" panose="020B0500000000000000" pitchFamily="34" charset="-128"/>
              </a:rPr>
              <a:t>Apply </a:t>
            </a:r>
            <a:r>
              <a:rPr lang="zh-TW" altLang="en-US" sz="1400" dirty="0">
                <a:latin typeface="Yu Gothic UI" panose="020B0500000000000000" pitchFamily="34" charset="-128"/>
                <a:ea typeface="Yu Gothic UI" panose="020B0500000000000000" pitchFamily="34" charset="-128"/>
              </a:rPr>
              <a:t>後執行 </a:t>
            </a:r>
            <a:r>
              <a:rPr lang="en-US" altLang="zh-TW" sz="1400" dirty="0" err="1">
                <a:solidFill>
                  <a:srgbClr val="FF0000"/>
                </a:solidFill>
                <a:latin typeface="Yu Gothic UI" panose="020B0500000000000000" pitchFamily="34" charset="-128"/>
                <a:ea typeface="Yu Gothic UI" panose="020B0500000000000000" pitchFamily="34" charset="-128"/>
              </a:rPr>
              <a:t>KKT_Module</a:t>
            </a:r>
            <a:r>
              <a:rPr lang="en-US" altLang="zh-TW" sz="1400" dirty="0">
                <a:solidFill>
                  <a:srgbClr val="FF0000"/>
                </a:solidFill>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目錄下 </a:t>
            </a:r>
            <a:r>
              <a:rPr lang="en-US" altLang="zh-TW" sz="1400" dirty="0">
                <a:solidFill>
                  <a:srgbClr val="FF0000"/>
                </a:solidFill>
                <a:latin typeface="Yu Gothic UI" panose="020B0500000000000000" pitchFamily="34" charset="-128"/>
                <a:ea typeface="Yu Gothic UI" panose="020B0500000000000000" pitchFamily="34" charset="-128"/>
              </a:rPr>
              <a:t>libinstall.py</a:t>
            </a:r>
            <a:r>
              <a:rPr lang="zh-TW" altLang="en-US" sz="1400" dirty="0">
                <a:solidFill>
                  <a:srgbClr val="FF0000"/>
                </a:solidFill>
                <a:latin typeface="Yu Gothic UI" panose="020B0500000000000000" pitchFamily="34" charset="-128"/>
                <a:ea typeface="Yu Gothic UI" panose="020B0500000000000000" pitchFamily="34" charset="-128"/>
              </a:rPr>
              <a:t> </a:t>
            </a:r>
            <a:r>
              <a:rPr lang="zh-TW" altLang="en-US" sz="1400" dirty="0">
                <a:latin typeface="Yu Gothic UI" panose="020B0500000000000000" pitchFamily="34" charset="-128"/>
                <a:ea typeface="Yu Gothic UI" panose="020B0500000000000000" pitchFamily="34" charset="-128"/>
              </a:rPr>
              <a:t>安裝模組</a:t>
            </a:r>
            <a:endParaRPr lang="en-US" altLang="zh-TW" sz="1400" dirty="0">
              <a:latin typeface="Yu Gothic UI" panose="020B0500000000000000" pitchFamily="34" charset="-128"/>
              <a:ea typeface="Yu Gothic UI" panose="020B0500000000000000" pitchFamily="34" charset="-128"/>
            </a:endParaRPr>
          </a:p>
          <a:p>
            <a:endParaRPr lang="en-US" altLang="zh-TW" sz="1400" dirty="0">
              <a:latin typeface="Yu Gothic UI" panose="020B0500000000000000" pitchFamily="34" charset="-128"/>
              <a:ea typeface="Yu Gothic UI" panose="020B0500000000000000" pitchFamily="34" charset="-128"/>
            </a:endParaRPr>
          </a:p>
          <a:p>
            <a:r>
              <a:rPr lang="zh-TW" altLang="en-US" sz="1400" dirty="0">
                <a:latin typeface="Yu Gothic UI" panose="020B0500000000000000" pitchFamily="34" charset="-128"/>
                <a:ea typeface="Yu Gothic UI" panose="020B0500000000000000" pitchFamily="34" charset="-128"/>
              </a:rPr>
              <a:t>安裝完成後如果有模組版本問題，可以與 </a:t>
            </a:r>
            <a:r>
              <a:rPr lang="en-US" altLang="zh-TW" sz="1400" dirty="0">
                <a:solidFill>
                  <a:srgbClr val="FF0000"/>
                </a:solidFill>
                <a:latin typeface="Yu Gothic UI" panose="020B0500000000000000" pitchFamily="34" charset="-128"/>
                <a:ea typeface="Yu Gothic UI" panose="020B0500000000000000" pitchFamily="34" charset="-128"/>
              </a:rPr>
              <a:t>requirement.txt </a:t>
            </a:r>
            <a:r>
              <a:rPr lang="zh-TW" altLang="en-US" sz="1400" dirty="0">
                <a:latin typeface="Yu Gothic UI" panose="020B0500000000000000" pitchFamily="34" charset="-128"/>
                <a:ea typeface="Yu Gothic UI" panose="020B0500000000000000" pitchFamily="34" charset="-128"/>
              </a:rPr>
              <a:t>對照現行版本，或用指令安裝 </a:t>
            </a:r>
            <a:r>
              <a:rPr lang="en-US" altLang="zh-TW" sz="1400" dirty="0">
                <a:latin typeface="Yu Gothic UI" panose="020B0500000000000000" pitchFamily="34" charset="-128"/>
                <a:ea typeface="Yu Gothic UI" panose="020B0500000000000000" pitchFamily="34" charset="-128"/>
              </a:rPr>
              <a:t>requirement.txt </a:t>
            </a:r>
            <a:r>
              <a:rPr lang="zh-TW" altLang="en-US" sz="1400" dirty="0">
                <a:latin typeface="Yu Gothic UI" panose="020B0500000000000000" pitchFamily="34" charset="-128"/>
                <a:ea typeface="Yu Gothic UI" panose="020B0500000000000000" pitchFamily="34" charset="-128"/>
              </a:rPr>
              <a:t>。</a:t>
            </a:r>
            <a:r>
              <a:rPr lang="en-US" altLang="zh-TW" sz="1400" dirty="0">
                <a:latin typeface="Yu Gothic UI" panose="020B0500000000000000" pitchFamily="34" charset="-128"/>
                <a:ea typeface="Yu Gothic UI" panose="020B0500000000000000" pitchFamily="34" charset="-128"/>
              </a:rPr>
              <a:t>(</a:t>
            </a:r>
            <a:r>
              <a:rPr lang="zh-TW" altLang="en-US" sz="1400" dirty="0">
                <a:latin typeface="Yu Gothic UI" panose="020B0500000000000000" pitchFamily="34" charset="-128"/>
                <a:ea typeface="Yu Gothic UI" panose="020B0500000000000000" pitchFamily="34" charset="-128"/>
              </a:rPr>
              <a:t>參考</a:t>
            </a:r>
            <a:r>
              <a:rPr lang="en-US" altLang="zh-TW" sz="1400" dirty="0">
                <a:latin typeface="Yu Gothic UI" panose="020B0500000000000000" pitchFamily="34" charset="-128"/>
                <a:ea typeface="Yu Gothic UI" panose="020B0500000000000000" pitchFamily="34" charset="-128"/>
              </a:rPr>
              <a:t>https://www.itread01.com/content/1544666046.html)</a:t>
            </a: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安裝環境</a:t>
            </a:r>
            <a:r>
              <a:rPr lang="en-US" altLang="zh-TW" sz="2800" b="1" dirty="0">
                <a:latin typeface="Arial" panose="020B0604020202020204" pitchFamily="34" charset="0"/>
                <a:ea typeface="微軟正黑體" panose="020B0604030504040204" pitchFamily="34" charset="-120"/>
              </a:rPr>
              <a:t>(2/3)</a:t>
            </a:r>
            <a:endParaRPr lang="zh-TW" altLang="en-US" sz="2800" b="1" dirty="0">
              <a:latin typeface="Arial" panose="020B0604020202020204" pitchFamily="34" charset="0"/>
              <a:ea typeface="微軟正黑體" panose="020B0604030504040204" pitchFamily="34" charset="-120"/>
            </a:endParaRPr>
          </a:p>
        </p:txBody>
      </p:sp>
      <p:grpSp>
        <p:nvGrpSpPr>
          <p:cNvPr id="9" name="群組 8">
            <a:extLst>
              <a:ext uri="{FF2B5EF4-FFF2-40B4-BE49-F238E27FC236}">
                <a16:creationId xmlns:a16="http://schemas.microsoft.com/office/drawing/2014/main" id="{38C04BB0-6F9E-4514-94C1-9433A659529F}"/>
              </a:ext>
            </a:extLst>
          </p:cNvPr>
          <p:cNvGrpSpPr/>
          <p:nvPr/>
        </p:nvGrpSpPr>
        <p:grpSpPr>
          <a:xfrm>
            <a:off x="6435969" y="1400418"/>
            <a:ext cx="5462060" cy="3534997"/>
            <a:chOff x="6170762" y="1459184"/>
            <a:chExt cx="5802029" cy="3548901"/>
          </a:xfrm>
        </p:grpSpPr>
        <p:pic>
          <p:nvPicPr>
            <p:cNvPr id="5" name="圖片 4">
              <a:extLst>
                <a:ext uri="{FF2B5EF4-FFF2-40B4-BE49-F238E27FC236}">
                  <a16:creationId xmlns:a16="http://schemas.microsoft.com/office/drawing/2014/main" id="{21E914C7-AD55-4F46-AC5A-ECD8BC30F2DA}"/>
                </a:ext>
              </a:extLst>
            </p:cNvPr>
            <p:cNvPicPr>
              <a:picLocks noChangeAspect="1"/>
            </p:cNvPicPr>
            <p:nvPr/>
          </p:nvPicPr>
          <p:blipFill>
            <a:blip r:embed="rId2"/>
            <a:stretch>
              <a:fillRect/>
            </a:stretch>
          </p:blipFill>
          <p:spPr>
            <a:xfrm>
              <a:off x="6224630" y="1523602"/>
              <a:ext cx="5748161" cy="3484483"/>
            </a:xfrm>
            <a:prstGeom prst="rect">
              <a:avLst/>
            </a:prstGeom>
          </p:spPr>
        </p:pic>
        <p:sp>
          <p:nvSpPr>
            <p:cNvPr id="7" name="矩形 6">
              <a:extLst>
                <a:ext uri="{FF2B5EF4-FFF2-40B4-BE49-F238E27FC236}">
                  <a16:creationId xmlns:a16="http://schemas.microsoft.com/office/drawing/2014/main" id="{493BDB61-F3DB-4545-8DCA-45B8E84C4EA2}"/>
                </a:ext>
              </a:extLst>
            </p:cNvPr>
            <p:cNvSpPr/>
            <p:nvPr/>
          </p:nvSpPr>
          <p:spPr>
            <a:xfrm>
              <a:off x="6170763" y="1459184"/>
              <a:ext cx="572752" cy="2858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23FB0C6A-11FC-4F06-AA56-66FF6A63CAFE}"/>
                </a:ext>
              </a:extLst>
            </p:cNvPr>
            <p:cNvSpPr/>
            <p:nvPr/>
          </p:nvSpPr>
          <p:spPr>
            <a:xfrm>
              <a:off x="6170762" y="2506472"/>
              <a:ext cx="974109" cy="2858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0854E1E6-2613-4ED4-8477-3717C84B04AA}"/>
                </a:ext>
              </a:extLst>
            </p:cNvPr>
            <p:cNvSpPr/>
            <p:nvPr/>
          </p:nvSpPr>
          <p:spPr>
            <a:xfrm>
              <a:off x="7082118" y="1872114"/>
              <a:ext cx="313764" cy="2858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429B05F4-75A2-4206-8482-304DB2DDFC31}"/>
                </a:ext>
              </a:extLst>
            </p:cNvPr>
            <p:cNvSpPr/>
            <p:nvPr/>
          </p:nvSpPr>
          <p:spPr>
            <a:xfrm>
              <a:off x="7826188" y="2012502"/>
              <a:ext cx="1111623" cy="3541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09B6DD9-A8B6-4753-A69F-595713D73500}"/>
                </a:ext>
              </a:extLst>
            </p:cNvPr>
            <p:cNvSpPr/>
            <p:nvPr/>
          </p:nvSpPr>
          <p:spPr>
            <a:xfrm>
              <a:off x="9493623" y="2366681"/>
              <a:ext cx="2479168" cy="3541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205345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pPr marL="0" indent="0">
              <a:buNone/>
            </a:pPr>
            <a:r>
              <a:rPr lang="zh-TW" altLang="en-US" sz="1800" dirty="0">
                <a:latin typeface="Yu Gothic UI" panose="020B0500000000000000" pitchFamily="34" charset="-128"/>
                <a:ea typeface="Yu Gothic UI" panose="020B0500000000000000" pitchFamily="34" charset="-128"/>
              </a:rPr>
              <a:t>使用 </a:t>
            </a:r>
            <a:r>
              <a:rPr lang="en-US" altLang="zh-TW" sz="1800" dirty="0">
                <a:latin typeface="Yu Gothic UI" panose="020B0500000000000000" pitchFamily="34" charset="-128"/>
                <a:ea typeface="Yu Gothic UI" panose="020B0500000000000000" pitchFamily="34" charset="-128"/>
              </a:rPr>
              <a:t>Visual studio</a:t>
            </a:r>
            <a:r>
              <a:rPr lang="zh-TW" altLang="en-US" sz="1800" dirty="0">
                <a:latin typeface="Yu Gothic UI" panose="020B0500000000000000" pitchFamily="34" charset="-128"/>
                <a:ea typeface="Yu Gothic UI" panose="020B0500000000000000" pitchFamily="34" charset="-128"/>
              </a:rPr>
              <a:t> 創建環境</a:t>
            </a:r>
            <a:endParaRPr lang="en-US" altLang="zh-TW" sz="1800" dirty="0">
              <a:latin typeface="Yu Gothic UI" panose="020B0500000000000000" pitchFamily="34" charset="-128"/>
              <a:ea typeface="Yu Gothic UI" panose="020B0500000000000000" pitchFamily="34" charset="-128"/>
            </a:endParaRPr>
          </a:p>
          <a:p>
            <a:pPr marL="0" indent="0">
              <a:buNone/>
            </a:pPr>
            <a:endParaRPr lang="en-US" altLang="zh-TW" sz="1800" dirty="0">
              <a:latin typeface="Yu Gothic UI" panose="020B0500000000000000" pitchFamily="34" charset="-128"/>
              <a:ea typeface="Yu Gothic UI" panose="020B0500000000000000" pitchFamily="34" charset="-128"/>
            </a:endParaRPr>
          </a:p>
          <a:p>
            <a:r>
              <a:rPr lang="zh-TW" altLang="en-US" sz="1400" dirty="0">
                <a:latin typeface="Yu Gothic UI" panose="020B0500000000000000" pitchFamily="34" charset="-128"/>
                <a:ea typeface="Yu Gothic UI" panose="020B0500000000000000" pitchFamily="34" charset="-128"/>
              </a:rPr>
              <a:t>參考</a:t>
            </a:r>
            <a:r>
              <a:rPr lang="en-US" altLang="zh-TW" sz="1400" dirty="0">
                <a:latin typeface="Yu Gothic UI" panose="020B0500000000000000" pitchFamily="34" charset="-128"/>
                <a:ea typeface="Yu Gothic UI" panose="020B0500000000000000" pitchFamily="34" charset="-128"/>
              </a:rPr>
              <a:t>https://docs.microsoft.com/zh-tw/visualstudio/python/managing-required-packages-with-requirements-txt?view=vs-2019</a:t>
            </a: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安裝環境</a:t>
            </a:r>
            <a:r>
              <a:rPr lang="en-US" altLang="zh-TW" sz="2800" b="1" dirty="0">
                <a:latin typeface="Arial" panose="020B0604020202020204" pitchFamily="34" charset="0"/>
                <a:ea typeface="微軟正黑體" panose="020B0604030504040204" pitchFamily="34" charset="-120"/>
              </a:rPr>
              <a:t>(3/3)</a:t>
            </a:r>
            <a:endParaRPr lang="zh-TW" altLang="en-US" sz="2800" b="1" dirty="0">
              <a:latin typeface="Arial" panose="020B0604020202020204" pitchFamily="34" charset="0"/>
              <a:ea typeface="微軟正黑體" panose="020B0604030504040204" pitchFamily="34" charset="-120"/>
            </a:endParaRPr>
          </a:p>
        </p:txBody>
      </p:sp>
    </p:spTree>
    <p:extLst>
      <p:ext uri="{BB962C8B-B14F-4D97-AF65-F5344CB8AC3E}">
        <p14:creationId xmlns:p14="http://schemas.microsoft.com/office/powerpoint/2010/main" val="25054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err="1">
                <a:latin typeface="Yu Gothic UI" panose="020B0500000000000000" pitchFamily="34" charset="-128"/>
                <a:ea typeface="Yu Gothic UI" panose="020B0500000000000000" pitchFamily="34" charset="-128"/>
              </a:rPr>
              <a:t>KKT_Module</a:t>
            </a:r>
            <a:endParaRPr lang="en-US" altLang="zh-TW" sz="2400" b="1" dirty="0">
              <a:latin typeface="Yu Gothic UI" panose="020B0500000000000000" pitchFamily="34" charset="-128"/>
              <a:ea typeface="Yu Gothic UI" panose="020B0500000000000000" pitchFamily="34" charset="-128"/>
            </a:endParaRPr>
          </a:p>
          <a:p>
            <a:pPr lvl="1">
              <a:buFontTx/>
              <a:buChar char="-"/>
            </a:pPr>
            <a:r>
              <a:rPr lang="en-US" altLang="zh-TW" sz="1800" b="1" dirty="0" err="1">
                <a:latin typeface="Yu Gothic UI" panose="020B0500000000000000" pitchFamily="34" charset="-128"/>
                <a:ea typeface="Yu Gothic UI" panose="020B0500000000000000" pitchFamily="34" charset="-128"/>
              </a:rPr>
              <a:t>DataReceive</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a:t>
            </a:r>
            <a:r>
              <a:rPr lang="zh-TW" altLang="en-US" sz="1400" dirty="0">
                <a:latin typeface="Yu Gothic UI" panose="020B0500000000000000" pitchFamily="34" charset="-128"/>
                <a:ea typeface="Yu Gothic UI" panose="020B0500000000000000" pitchFamily="34" charset="-128"/>
              </a:rPr>
              <a:t>取得硬體資料相關模組</a:t>
            </a:r>
            <a:r>
              <a:rPr lang="en-US" altLang="zh-TW" sz="1400" dirty="0">
                <a:latin typeface="Yu Gothic UI" panose="020B0500000000000000" pitchFamily="34" charset="-128"/>
                <a:ea typeface="Yu Gothic UI" panose="020B0500000000000000" pitchFamily="34" charset="-128"/>
              </a:rPr>
              <a:t>)</a:t>
            </a:r>
          </a:p>
          <a:p>
            <a:pPr lvl="1">
              <a:buFontTx/>
              <a:buChar char="-"/>
            </a:pPr>
            <a:r>
              <a:rPr lang="en-US" altLang="zh-TW" sz="1800" b="1" dirty="0" err="1">
                <a:latin typeface="Yu Gothic UI" panose="020B0500000000000000" pitchFamily="34" charset="-128"/>
                <a:ea typeface="Yu Gothic UI" panose="020B0500000000000000" pitchFamily="34" charset="-128"/>
              </a:rPr>
              <a:t>DSPModule</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(DSP</a:t>
            </a:r>
            <a:r>
              <a:rPr lang="zh-TW" altLang="en-US" sz="1400" dirty="0">
                <a:latin typeface="Yu Gothic UI" panose="020B0500000000000000" pitchFamily="34" charset="-128"/>
                <a:ea typeface="Yu Gothic UI" panose="020B0500000000000000" pitchFamily="34" charset="-128"/>
              </a:rPr>
              <a:t>演算法相關模組</a:t>
            </a:r>
            <a:r>
              <a:rPr lang="en-US" altLang="zh-TW" sz="1400" dirty="0">
                <a:latin typeface="Yu Gothic UI" panose="020B0500000000000000" pitchFamily="34" charset="-128"/>
                <a:ea typeface="Yu Gothic UI" panose="020B0500000000000000" pitchFamily="34" charset="-128"/>
              </a:rPr>
              <a:t>)</a:t>
            </a:r>
          </a:p>
          <a:p>
            <a:pPr lvl="1">
              <a:buFontTx/>
              <a:buChar char="-"/>
            </a:pPr>
            <a:r>
              <a:rPr lang="en-US" altLang="zh-TW" sz="1800" b="1" dirty="0" err="1">
                <a:latin typeface="Yu Gothic UI" panose="020B0500000000000000" pitchFamily="34" charset="-128"/>
                <a:ea typeface="Yu Gothic UI" panose="020B0500000000000000" pitchFamily="34" charset="-128"/>
              </a:rPr>
              <a:t>KKTGraph</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a:t>
            </a:r>
            <a:r>
              <a:rPr lang="zh-TW" altLang="en-US" sz="1400" dirty="0">
                <a:latin typeface="Yu Gothic UI" panose="020B0500000000000000" pitchFamily="34" charset="-128"/>
                <a:ea typeface="Yu Gothic UI" panose="020B0500000000000000" pitchFamily="34" charset="-128"/>
              </a:rPr>
              <a:t>資料分析圖表相關模組</a:t>
            </a:r>
            <a:r>
              <a:rPr lang="en-US" altLang="zh-TW" sz="1400" dirty="0">
                <a:latin typeface="Yu Gothic UI" panose="020B0500000000000000" pitchFamily="34" charset="-128"/>
                <a:ea typeface="Yu Gothic UI" panose="020B0500000000000000" pitchFamily="34" charset="-128"/>
              </a:rPr>
              <a:t>)</a:t>
            </a:r>
          </a:p>
          <a:p>
            <a:pPr lvl="1">
              <a:buFontTx/>
              <a:buChar char="-"/>
            </a:pPr>
            <a:r>
              <a:rPr lang="en-US" altLang="zh-TW" sz="1800" b="1" dirty="0" err="1">
                <a:latin typeface="Yu Gothic UI" panose="020B0500000000000000" pitchFamily="34" charset="-128"/>
                <a:ea typeface="Yu Gothic UI" panose="020B0500000000000000" pitchFamily="34" charset="-128"/>
              </a:rPr>
              <a:t>KKTUtility</a:t>
            </a:r>
            <a:r>
              <a:rPr lang="en-US" altLang="zh-TW" sz="1800" b="1"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a:t>
            </a:r>
            <a:r>
              <a:rPr lang="zh-TW" altLang="en-US" sz="1400" dirty="0">
                <a:latin typeface="Yu Gothic UI" panose="020B0500000000000000" pitchFamily="34" charset="-128"/>
                <a:ea typeface="Yu Gothic UI" panose="020B0500000000000000" pitchFamily="34" charset="-128"/>
              </a:rPr>
              <a:t>其他工具</a:t>
            </a:r>
            <a:r>
              <a:rPr lang="en-US" altLang="zh-TW" sz="1400" dirty="0">
                <a:latin typeface="Yu Gothic UI" panose="020B0500000000000000" pitchFamily="34" charset="-128"/>
                <a:ea typeface="Yu Gothic UI" panose="020B0500000000000000" pitchFamily="34" charset="-128"/>
              </a:rPr>
              <a:t>)</a:t>
            </a:r>
            <a:endParaRPr lang="en-US" altLang="zh-TW" sz="1400" b="1" dirty="0">
              <a:latin typeface="Yu Gothic UI" panose="020B0500000000000000" pitchFamily="34" charset="-128"/>
              <a:ea typeface="Yu Gothic UI" panose="020B0500000000000000" pitchFamily="34" charset="-128"/>
            </a:endParaRPr>
          </a:p>
          <a:p>
            <a:pPr lvl="1">
              <a:buFontTx/>
              <a:buChar char="-"/>
            </a:pPr>
            <a:r>
              <a:rPr lang="en-US" altLang="zh-TW" sz="1800" b="1" dirty="0">
                <a:latin typeface="Yu Gothic UI" panose="020B0500000000000000" pitchFamily="34" charset="-128"/>
                <a:ea typeface="Yu Gothic UI" panose="020B0500000000000000" pitchFamily="34" charset="-128"/>
              </a:rPr>
              <a:t>Library</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(C#</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library</a:t>
            </a:r>
            <a:r>
              <a:rPr lang="zh-TW" altLang="en-US" sz="1400" dirty="0">
                <a:latin typeface="Yu Gothic UI" panose="020B0500000000000000" pitchFamily="34" charset="-128"/>
                <a:ea typeface="Yu Gothic UI" panose="020B0500000000000000" pitchFamily="34" charset="-128"/>
              </a:rPr>
              <a:t>溝通介面</a:t>
            </a:r>
            <a:r>
              <a:rPr lang="en-US" altLang="zh-TW" sz="1400" dirty="0">
                <a:latin typeface="Yu Gothic UI" panose="020B0500000000000000" pitchFamily="34" charset="-128"/>
                <a:ea typeface="Yu Gothic UI" panose="020B0500000000000000" pitchFamily="34" charset="-128"/>
              </a:rPr>
              <a:t>)</a:t>
            </a:r>
          </a:p>
          <a:p>
            <a:pPr lvl="1">
              <a:buFontTx/>
              <a:buChar char="-"/>
            </a:pPr>
            <a:r>
              <a:rPr lang="en-US" altLang="zh-TW" sz="1800" b="1" dirty="0">
                <a:latin typeface="Yu Gothic UI" panose="020B0500000000000000" pitchFamily="34" charset="-128"/>
                <a:ea typeface="Yu Gothic UI" panose="020B0500000000000000" pitchFamily="34" charset="-128"/>
              </a:rPr>
              <a:t>ML</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(machine learning</a:t>
            </a:r>
            <a:r>
              <a:rPr lang="zh-TW" altLang="en-US" sz="1400" dirty="0">
                <a:latin typeface="Yu Gothic UI" panose="020B0500000000000000" pitchFamily="34" charset="-128"/>
                <a:ea typeface="Yu Gothic UI" panose="020B0500000000000000" pitchFamily="34" charset="-128"/>
              </a:rPr>
              <a:t>相關模組</a:t>
            </a:r>
            <a:r>
              <a:rPr lang="en-US" altLang="zh-TW" sz="1400" dirty="0">
                <a:latin typeface="Yu Gothic UI" panose="020B0500000000000000" pitchFamily="34" charset="-128"/>
                <a:ea typeface="Yu Gothic UI" panose="020B0500000000000000" pitchFamily="34" charset="-128"/>
              </a:rPr>
              <a:t>)</a:t>
            </a:r>
          </a:p>
          <a:p>
            <a:pPr lvl="1">
              <a:buFontTx/>
              <a:buChar char="-"/>
            </a:pPr>
            <a:r>
              <a:rPr lang="en-US" altLang="zh-TW" sz="1800" b="1" dirty="0">
                <a:latin typeface="Yu Gothic UI" panose="020B0500000000000000" pitchFamily="34" charset="-128"/>
                <a:ea typeface="Yu Gothic UI" panose="020B0500000000000000" pitchFamily="34" charset="-128"/>
              </a:rPr>
              <a:t>Mode</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(tool</a:t>
            </a:r>
            <a:r>
              <a:rPr lang="zh-TW" altLang="en-US" sz="1400" dirty="0">
                <a:latin typeface="Yu Gothic UI" panose="020B0500000000000000" pitchFamily="34" charset="-128"/>
                <a:ea typeface="Yu Gothic UI" panose="020B0500000000000000" pitchFamily="34" charset="-128"/>
              </a:rPr>
              <a:t>不同功能的使用介面相關</a:t>
            </a:r>
            <a:r>
              <a:rPr lang="en-US" altLang="zh-TW" sz="1400" dirty="0">
                <a:latin typeface="Yu Gothic UI" panose="020B0500000000000000" pitchFamily="34" charset="-128"/>
                <a:ea typeface="Yu Gothic UI" panose="020B0500000000000000" pitchFamily="34" charset="-128"/>
              </a:rPr>
              <a:t>)</a:t>
            </a:r>
          </a:p>
          <a:p>
            <a:pPr lvl="1">
              <a:buFontTx/>
              <a:buChar char="-"/>
            </a:pPr>
            <a:r>
              <a:rPr lang="en-US" altLang="zh-TW" sz="1800" b="1" dirty="0" err="1">
                <a:latin typeface="Yu Gothic UI" panose="020B0500000000000000" pitchFamily="34" charset="-128"/>
                <a:ea typeface="Yu Gothic UI" panose="020B0500000000000000" pitchFamily="34" charset="-128"/>
              </a:rPr>
              <a:t>SettingProcess</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a:t>
            </a:r>
            <a:r>
              <a:rPr lang="zh-TW" altLang="en-US" sz="1400" dirty="0">
                <a:latin typeface="Yu Gothic UI" panose="020B0500000000000000" pitchFamily="34" charset="-128"/>
                <a:ea typeface="Yu Gothic UI" panose="020B0500000000000000" pitchFamily="34" charset="-128"/>
              </a:rPr>
              <a:t>寫入</a:t>
            </a:r>
            <a:r>
              <a:rPr lang="en-US" altLang="zh-TW" sz="1400" dirty="0">
                <a:latin typeface="Yu Gothic UI" panose="020B0500000000000000" pitchFamily="34" charset="-128"/>
                <a:ea typeface="Yu Gothic UI" panose="020B0500000000000000" pitchFamily="34" charset="-128"/>
              </a:rPr>
              <a:t>RF</a:t>
            </a:r>
            <a:r>
              <a:rPr lang="zh-TW" altLang="en-US" sz="1400" dirty="0">
                <a:latin typeface="Yu Gothic UI" panose="020B0500000000000000" pitchFamily="34" charset="-128"/>
                <a:ea typeface="Yu Gothic UI" panose="020B0500000000000000" pitchFamily="34" charset="-128"/>
              </a:rPr>
              <a:t>、</a:t>
            </a:r>
            <a:r>
              <a:rPr lang="en-US" altLang="zh-TW" sz="1400" dirty="0">
                <a:latin typeface="Yu Gothic UI" panose="020B0500000000000000" pitchFamily="34" charset="-128"/>
                <a:ea typeface="Yu Gothic UI" panose="020B0500000000000000" pitchFamily="34" charset="-128"/>
              </a:rPr>
              <a:t>Hardware</a:t>
            </a:r>
            <a:r>
              <a:rPr lang="zh-TW" altLang="en-US" sz="1400" dirty="0">
                <a:latin typeface="Yu Gothic UI" panose="020B0500000000000000" pitchFamily="34" charset="-128"/>
                <a:ea typeface="Yu Gothic UI" panose="020B0500000000000000" pitchFamily="34" charset="-128"/>
              </a:rPr>
              <a:t>、</a:t>
            </a:r>
            <a:r>
              <a:rPr lang="en-US" altLang="zh-TW" sz="1400" dirty="0" err="1">
                <a:latin typeface="Yu Gothic UI" panose="020B0500000000000000" pitchFamily="34" charset="-128"/>
                <a:ea typeface="Yu Gothic UI" panose="020B0500000000000000" pitchFamily="34" charset="-128"/>
              </a:rPr>
              <a:t>AIweight</a:t>
            </a:r>
            <a:r>
              <a:rPr lang="zh-TW" altLang="en-US" sz="1400" dirty="0">
                <a:latin typeface="Yu Gothic UI" panose="020B0500000000000000" pitchFamily="34" charset="-128"/>
                <a:ea typeface="Yu Gothic UI" panose="020B0500000000000000" pitchFamily="34" charset="-128"/>
              </a:rPr>
              <a:t>等設定流程相關模組</a:t>
            </a:r>
            <a:r>
              <a:rPr lang="en-US" altLang="zh-TW" sz="1400" dirty="0">
                <a:latin typeface="Yu Gothic UI" panose="020B0500000000000000" pitchFamily="34" charset="-128"/>
                <a:ea typeface="Yu Gothic UI" panose="020B0500000000000000" pitchFamily="34" charset="-128"/>
              </a:rPr>
              <a:t>)</a:t>
            </a:r>
          </a:p>
          <a:p>
            <a:pPr lvl="1">
              <a:buFontTx/>
              <a:buChar char="-"/>
            </a:pPr>
            <a:r>
              <a:rPr lang="en-US" altLang="zh-TW" sz="1800" b="1" dirty="0">
                <a:latin typeface="Yu Gothic UI" panose="020B0500000000000000" pitchFamily="34" charset="-128"/>
                <a:ea typeface="Yu Gothic UI" panose="020B0500000000000000" pitchFamily="34" charset="-128"/>
              </a:rPr>
              <a:t>Tracking</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(tracking</a:t>
            </a:r>
            <a:r>
              <a:rPr lang="zh-TW" altLang="en-US" sz="1400" dirty="0">
                <a:latin typeface="Yu Gothic UI" panose="020B0500000000000000" pitchFamily="34" charset="-128"/>
                <a:ea typeface="Yu Gothic UI" panose="020B0500000000000000" pitchFamily="34" charset="-128"/>
              </a:rPr>
              <a:t>演算法相關模組</a:t>
            </a:r>
            <a:r>
              <a:rPr lang="en-US" altLang="zh-TW" sz="1400" dirty="0">
                <a:latin typeface="Yu Gothic UI" panose="020B0500000000000000" pitchFamily="34" charset="-128"/>
                <a:ea typeface="Yu Gothic UI" panose="020B0500000000000000" pitchFamily="34" charset="-128"/>
              </a:rPr>
              <a:t>)</a:t>
            </a:r>
          </a:p>
          <a:p>
            <a:pPr lvl="1"/>
            <a:r>
              <a:rPr lang="en-US" altLang="zh-TW" sz="1400" dirty="0">
                <a:latin typeface="Yu Gothic UI" panose="020B0500000000000000" pitchFamily="34" charset="-128"/>
                <a:ea typeface="Yu Gothic UI" panose="020B0500000000000000" pitchFamily="34" charset="-128"/>
              </a:rPr>
              <a:t>_init_.py</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a:t>
            </a:r>
            <a:r>
              <a:rPr lang="zh-TW" altLang="en-US" sz="1400" dirty="0">
                <a:latin typeface="Yu Gothic UI" panose="020B0500000000000000" pitchFamily="34" charset="-128"/>
                <a:ea typeface="Yu Gothic UI" panose="020B0500000000000000" pitchFamily="34" charset="-128"/>
              </a:rPr>
              <a:t>初始化模組的系統路徑，及匯入模組</a:t>
            </a:r>
            <a:r>
              <a:rPr lang="en-US" altLang="zh-TW" sz="1400" dirty="0">
                <a:latin typeface="Yu Gothic UI" panose="020B0500000000000000" pitchFamily="34" charset="-128"/>
                <a:ea typeface="Yu Gothic UI" panose="020B0500000000000000" pitchFamily="34" charset="-128"/>
              </a:rPr>
              <a:t>)</a:t>
            </a:r>
          </a:p>
          <a:p>
            <a:pPr lvl="1"/>
            <a:r>
              <a:rPr lang="en-US" altLang="zh-TW" sz="1400" dirty="0">
                <a:latin typeface="Yu Gothic UI" panose="020B0500000000000000" pitchFamily="34" charset="-128"/>
                <a:ea typeface="Yu Gothic UI" panose="020B0500000000000000" pitchFamily="34" charset="-128"/>
              </a:rPr>
              <a:t>ksoc_global.py</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a:t>
            </a:r>
            <a:r>
              <a:rPr lang="zh-TW" altLang="en-US" sz="1400" dirty="0">
                <a:latin typeface="Yu Gothic UI" panose="020B0500000000000000" pitchFamily="34" charset="-128"/>
                <a:ea typeface="Yu Gothic UI" panose="020B0500000000000000" pitchFamily="34" charset="-128"/>
              </a:rPr>
              <a:t>存放全域變數</a:t>
            </a:r>
            <a:r>
              <a:rPr lang="en-US" altLang="zh-TW" sz="1400" dirty="0">
                <a:latin typeface="Yu Gothic UI" panose="020B0500000000000000" pitchFamily="34" charset="-128"/>
                <a:ea typeface="Yu Gothic UI" panose="020B0500000000000000" pitchFamily="34" charset="-128"/>
              </a:rPr>
              <a:t>)</a:t>
            </a:r>
          </a:p>
          <a:p>
            <a:pPr lvl="1"/>
            <a:r>
              <a:rPr lang="en-US" altLang="zh-TW" sz="1400" dirty="0">
                <a:latin typeface="Yu Gothic UI" panose="020B0500000000000000" pitchFamily="34" charset="-128"/>
                <a:ea typeface="Yu Gothic UI" panose="020B0500000000000000" pitchFamily="34" charset="-128"/>
              </a:rPr>
              <a:t>Libinstall.py</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a:t>
            </a:r>
            <a:r>
              <a:rPr lang="zh-TW" altLang="en-US" sz="1400" dirty="0">
                <a:latin typeface="Yu Gothic UI" panose="020B0500000000000000" pitchFamily="34" charset="-128"/>
                <a:ea typeface="Yu Gothic UI" panose="020B0500000000000000" pitchFamily="34" charset="-128"/>
              </a:rPr>
              <a:t>所需額外模組的安裝程式</a:t>
            </a:r>
            <a:r>
              <a:rPr lang="en-US" altLang="zh-TW" sz="1400" dirty="0">
                <a:latin typeface="Yu Gothic UI" panose="020B0500000000000000" pitchFamily="34" charset="-128"/>
                <a:ea typeface="Yu Gothic UI" panose="020B0500000000000000" pitchFamily="34" charset="-128"/>
              </a:rPr>
              <a:t>)</a:t>
            </a:r>
          </a:p>
          <a:p>
            <a:pPr lvl="1"/>
            <a:r>
              <a:rPr lang="en-US" altLang="zh-TW" sz="1400" dirty="0">
                <a:latin typeface="Yu Gothic UI" panose="020B0500000000000000" pitchFamily="34" charset="-128"/>
                <a:ea typeface="Yu Gothic UI" panose="020B0500000000000000" pitchFamily="34" charset="-128"/>
              </a:rPr>
              <a:t>Requirement.txt</a:t>
            </a:r>
            <a:r>
              <a:rPr lang="zh-TW" altLang="en-US" sz="1400" dirty="0">
                <a:latin typeface="Yu Gothic UI" panose="020B0500000000000000" pitchFamily="34" charset="-128"/>
                <a:ea typeface="Yu Gothic UI" panose="020B0500000000000000" pitchFamily="34" charset="-128"/>
              </a:rPr>
              <a:t>              </a:t>
            </a:r>
            <a:r>
              <a:rPr lang="en-US" altLang="zh-TW" sz="1400" dirty="0">
                <a:latin typeface="Yu Gothic UI" panose="020B0500000000000000" pitchFamily="34" charset="-128"/>
                <a:ea typeface="Yu Gothic UI" panose="020B0500000000000000" pitchFamily="34" charset="-128"/>
              </a:rPr>
              <a:t>(</a:t>
            </a:r>
            <a:r>
              <a:rPr lang="zh-TW" altLang="en-US" sz="1400" dirty="0">
                <a:latin typeface="Yu Gothic UI" panose="020B0500000000000000" pitchFamily="34" charset="-128"/>
                <a:ea typeface="Yu Gothic UI" panose="020B0500000000000000" pitchFamily="34" charset="-128"/>
              </a:rPr>
              <a:t>額外模組的安裝版本</a:t>
            </a:r>
            <a:r>
              <a:rPr lang="en-US" altLang="zh-TW" sz="1400" dirty="0">
                <a:latin typeface="Yu Gothic UI" panose="020B0500000000000000" pitchFamily="34" charset="-128"/>
                <a:ea typeface="Yu Gothic UI" panose="020B0500000000000000" pitchFamily="34" charset="-128"/>
              </a:rPr>
              <a:t>)</a:t>
            </a: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spTree>
    <p:extLst>
      <p:ext uri="{BB962C8B-B14F-4D97-AF65-F5344CB8AC3E}">
        <p14:creationId xmlns:p14="http://schemas.microsoft.com/office/powerpoint/2010/main" val="836436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a:latin typeface="Yu Gothic UI" panose="020B0500000000000000" pitchFamily="34" charset="-128"/>
                <a:ea typeface="Yu Gothic UI" panose="020B0500000000000000" pitchFamily="34" charset="-128"/>
              </a:rPr>
              <a:t>Library</a:t>
            </a:r>
          </a:p>
          <a:p>
            <a:pPr marL="457200" lvl="1" indent="0">
              <a:buNone/>
            </a:pPr>
            <a:endParaRPr lang="en-US" altLang="zh-TW" sz="1600" dirty="0">
              <a:latin typeface="Yu Gothic UI" panose="020B0500000000000000" pitchFamily="34" charset="-128"/>
              <a:ea typeface="Yu Gothic UI" panose="020B0500000000000000" pitchFamily="34" charset="-128"/>
            </a:endParaRPr>
          </a:p>
          <a:p>
            <a:pPr marL="457200" lvl="1" indent="0">
              <a:buNone/>
            </a:pPr>
            <a:r>
              <a:rPr lang="en-US" altLang="zh-TW" sz="1600" dirty="0">
                <a:latin typeface="Yu Gothic UI" panose="020B0500000000000000" pitchFamily="34" charset="-128"/>
                <a:ea typeface="Yu Gothic UI" panose="020B0500000000000000" pitchFamily="34" charset="-128"/>
              </a:rPr>
              <a:t>C#</a:t>
            </a:r>
            <a:r>
              <a:rPr lang="zh-TW" altLang="en-US" sz="1600" dirty="0">
                <a:latin typeface="Yu Gothic UI" panose="020B0500000000000000" pitchFamily="34" charset="-128"/>
                <a:ea typeface="Yu Gothic UI" panose="020B0500000000000000" pitchFamily="34" charset="-128"/>
              </a:rPr>
              <a:t> </a:t>
            </a:r>
            <a:r>
              <a:rPr lang="en-US" altLang="zh-TW" sz="1600" dirty="0">
                <a:latin typeface="Yu Gothic UI" panose="020B0500000000000000" pitchFamily="34" charset="-128"/>
                <a:ea typeface="Yu Gothic UI" panose="020B0500000000000000" pitchFamily="34" charset="-128"/>
              </a:rPr>
              <a:t>library</a:t>
            </a:r>
            <a:r>
              <a:rPr lang="zh-TW" altLang="en-US" sz="1600" dirty="0">
                <a:latin typeface="Yu Gothic UI" panose="020B0500000000000000" pitchFamily="34" charset="-128"/>
                <a:ea typeface="Yu Gothic UI" panose="020B0500000000000000" pitchFamily="34" charset="-128"/>
              </a:rPr>
              <a:t>溝通介面，使用</a:t>
            </a:r>
            <a:r>
              <a:rPr lang="en-US" altLang="zh-TW" sz="1600" dirty="0">
                <a:latin typeface="Yu Gothic UI" panose="020B0500000000000000" pitchFamily="34" charset="-128"/>
                <a:ea typeface="Yu Gothic UI" panose="020B0500000000000000" pitchFamily="34" charset="-128"/>
              </a:rPr>
              <a:t>C#</a:t>
            </a:r>
            <a:r>
              <a:rPr lang="zh-TW" altLang="en-US" sz="1600" dirty="0">
                <a:latin typeface="Yu Gothic UI" panose="020B0500000000000000" pitchFamily="34" charset="-128"/>
                <a:ea typeface="Yu Gothic UI" panose="020B0500000000000000" pitchFamily="34" charset="-128"/>
              </a:rPr>
              <a:t> </a:t>
            </a:r>
            <a:r>
              <a:rPr lang="en-US" altLang="zh-TW" sz="1600" dirty="0">
                <a:latin typeface="Yu Gothic UI" panose="020B0500000000000000" pitchFamily="34" charset="-128"/>
                <a:ea typeface="Yu Gothic UI" panose="020B0500000000000000" pitchFamily="34" charset="-128"/>
              </a:rPr>
              <a:t>library </a:t>
            </a:r>
            <a:r>
              <a:rPr lang="zh-TW" altLang="en-US" sz="1600" dirty="0">
                <a:latin typeface="Yu Gothic UI" panose="020B0500000000000000" pitchFamily="34" charset="-128"/>
                <a:ea typeface="Yu Gothic UI" panose="020B0500000000000000" pitchFamily="34" charset="-128"/>
              </a:rPr>
              <a:t>的</a:t>
            </a:r>
            <a:r>
              <a:rPr lang="en-US" altLang="zh-TW" sz="1600" dirty="0">
                <a:latin typeface="Yu Gothic UI" panose="020B0500000000000000" pitchFamily="34" charset="-128"/>
                <a:ea typeface="Yu Gothic UI" panose="020B0500000000000000" pitchFamily="34" charset="-128"/>
              </a:rPr>
              <a:t>API</a:t>
            </a:r>
            <a:r>
              <a:rPr lang="zh-TW" altLang="en-US" sz="1600" dirty="0">
                <a:latin typeface="Yu Gothic UI" panose="020B0500000000000000" pitchFamily="34" charset="-128"/>
                <a:ea typeface="Yu Gothic UI" panose="020B0500000000000000" pitchFamily="34" charset="-128"/>
              </a:rPr>
              <a:t>。</a:t>
            </a:r>
            <a:endParaRPr lang="en-US" altLang="zh-TW" sz="1600" dirty="0">
              <a:latin typeface="Yu Gothic UI" panose="020B0500000000000000" pitchFamily="34" charset="-128"/>
              <a:ea typeface="Yu Gothic UI" panose="020B0500000000000000" pitchFamily="34" charset="-128"/>
            </a:endParaRPr>
          </a:p>
          <a:p>
            <a:pPr marL="457200" lvl="1" indent="0">
              <a:buNone/>
            </a:pPr>
            <a:endParaRPr lang="en-US" altLang="zh-TW" sz="1600" b="1"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ksoc_lib_wrapper.py </a:t>
            </a:r>
          </a:p>
          <a:p>
            <a:pPr lvl="1"/>
            <a:r>
              <a:rPr lang="en-US" altLang="zh-TW" sz="1400" dirty="0">
                <a:latin typeface="Yu Gothic UI" panose="020B0500000000000000" pitchFamily="34" charset="-128"/>
                <a:ea typeface="Yu Gothic UI" panose="020B0500000000000000" pitchFamily="34" charset="-128"/>
              </a:rPr>
              <a:t>KsocLib.py</a:t>
            </a: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spTree>
    <p:extLst>
      <p:ext uri="{BB962C8B-B14F-4D97-AF65-F5344CB8AC3E}">
        <p14:creationId xmlns:p14="http://schemas.microsoft.com/office/powerpoint/2010/main" val="1341627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134A3144-9660-43CD-98E9-5EEA14279180}"/>
              </a:ext>
            </a:extLst>
          </p:cNvPr>
          <p:cNvSpPr>
            <a:spLocks noGrp="1"/>
          </p:cNvSpPr>
          <p:nvPr>
            <p:ph idx="1"/>
          </p:nvPr>
        </p:nvSpPr>
        <p:spPr>
          <a:xfrm>
            <a:off x="845593" y="1442286"/>
            <a:ext cx="10994715" cy="4769077"/>
          </a:xfrm>
        </p:spPr>
        <p:txBody>
          <a:bodyPr>
            <a:normAutofit/>
          </a:bodyPr>
          <a:lstStyle/>
          <a:p>
            <a:r>
              <a:rPr lang="en-US" altLang="zh-TW" sz="2400" b="1" dirty="0" err="1">
                <a:latin typeface="Yu Gothic UI" panose="020B0500000000000000" pitchFamily="34" charset="-128"/>
                <a:ea typeface="Yu Gothic UI" panose="020B0500000000000000" pitchFamily="34" charset="-128"/>
              </a:rPr>
              <a:t>SettingProcess</a:t>
            </a:r>
            <a:endParaRPr lang="en-US" altLang="zh-TW" sz="2400" b="1" dirty="0">
              <a:latin typeface="Yu Gothic UI" panose="020B0500000000000000" pitchFamily="34" charset="-128"/>
              <a:ea typeface="Yu Gothic UI" panose="020B0500000000000000" pitchFamily="34" charset="-128"/>
            </a:endParaRPr>
          </a:p>
          <a:p>
            <a:pPr marL="457200" lvl="1" indent="0">
              <a:buNone/>
            </a:pPr>
            <a:endParaRPr lang="en-US" altLang="zh-TW" sz="1600" dirty="0">
              <a:latin typeface="Yu Gothic UI" panose="020B0500000000000000" pitchFamily="34" charset="-128"/>
              <a:ea typeface="Yu Gothic UI" panose="020B0500000000000000" pitchFamily="34" charset="-128"/>
            </a:endParaRPr>
          </a:p>
          <a:p>
            <a:pPr marL="457200" lvl="1" indent="0">
              <a:buNone/>
            </a:pPr>
            <a:r>
              <a:rPr lang="zh-TW" altLang="en-US" sz="1600" dirty="0">
                <a:latin typeface="Yu Gothic UI" panose="020B0500000000000000" pitchFamily="34" charset="-128"/>
                <a:ea typeface="Yu Gothic UI" panose="020B0500000000000000" pitchFamily="34" charset="-128"/>
              </a:rPr>
              <a:t>寫入</a:t>
            </a:r>
            <a:r>
              <a:rPr lang="en-US" altLang="zh-TW" sz="1600" dirty="0">
                <a:latin typeface="Yu Gothic UI" panose="020B0500000000000000" pitchFamily="34" charset="-128"/>
                <a:ea typeface="Yu Gothic UI" panose="020B0500000000000000" pitchFamily="34" charset="-128"/>
              </a:rPr>
              <a:t>RF</a:t>
            </a:r>
            <a:r>
              <a:rPr lang="zh-TW" altLang="en-US" sz="1600" dirty="0">
                <a:latin typeface="Yu Gothic UI" panose="020B0500000000000000" pitchFamily="34" charset="-128"/>
                <a:ea typeface="Yu Gothic UI" panose="020B0500000000000000" pitchFamily="34" charset="-128"/>
              </a:rPr>
              <a:t>、</a:t>
            </a:r>
            <a:r>
              <a:rPr lang="en-US" altLang="zh-TW" sz="1600" dirty="0">
                <a:latin typeface="Yu Gothic UI" panose="020B0500000000000000" pitchFamily="34" charset="-128"/>
                <a:ea typeface="Yu Gothic UI" panose="020B0500000000000000" pitchFamily="34" charset="-128"/>
              </a:rPr>
              <a:t>Hardware</a:t>
            </a:r>
            <a:r>
              <a:rPr lang="zh-TW" altLang="en-US" sz="1600" dirty="0">
                <a:latin typeface="Yu Gothic UI" panose="020B0500000000000000" pitchFamily="34" charset="-128"/>
                <a:ea typeface="Yu Gothic UI" panose="020B0500000000000000" pitchFamily="34" charset="-128"/>
              </a:rPr>
              <a:t>、</a:t>
            </a:r>
            <a:r>
              <a:rPr lang="en-US" altLang="zh-TW" sz="1600" dirty="0" err="1">
                <a:latin typeface="Yu Gothic UI" panose="020B0500000000000000" pitchFamily="34" charset="-128"/>
                <a:ea typeface="Yu Gothic UI" panose="020B0500000000000000" pitchFamily="34" charset="-128"/>
              </a:rPr>
              <a:t>AIweight</a:t>
            </a:r>
            <a:r>
              <a:rPr lang="zh-TW" altLang="en-US" sz="1600" dirty="0">
                <a:latin typeface="Yu Gothic UI" panose="020B0500000000000000" pitchFamily="34" charset="-128"/>
                <a:ea typeface="Yu Gothic UI" panose="020B0500000000000000" pitchFamily="34" charset="-128"/>
              </a:rPr>
              <a:t>等設定流程相關模組，再啟動</a:t>
            </a:r>
            <a:r>
              <a:rPr lang="en-US" altLang="zh-TW" sz="1600" dirty="0">
                <a:latin typeface="Yu Gothic UI" panose="020B0500000000000000" pitchFamily="34" charset="-128"/>
                <a:ea typeface="Yu Gothic UI" panose="020B0500000000000000" pitchFamily="34" charset="-128"/>
              </a:rPr>
              <a:t>IC</a:t>
            </a:r>
            <a:r>
              <a:rPr lang="zh-TW" altLang="en-US" sz="1600" dirty="0">
                <a:latin typeface="Yu Gothic UI" panose="020B0500000000000000" pitchFamily="34" charset="-128"/>
                <a:ea typeface="Yu Gothic UI" panose="020B0500000000000000" pitchFamily="34" charset="-128"/>
              </a:rPr>
              <a:t>前可透過此模組做解析</a:t>
            </a:r>
            <a:r>
              <a:rPr lang="en-US" altLang="zh-TW" sz="1600" dirty="0">
                <a:latin typeface="Yu Gothic UI" panose="020B0500000000000000" pitchFamily="34" charset="-128"/>
                <a:ea typeface="Yu Gothic UI" panose="020B0500000000000000" pitchFamily="34" charset="-128"/>
              </a:rPr>
              <a:t>Setting</a:t>
            </a:r>
            <a:r>
              <a:rPr lang="zh-TW" altLang="en-US" sz="1600" dirty="0">
                <a:latin typeface="Yu Gothic UI" panose="020B0500000000000000" pitchFamily="34" charset="-128"/>
                <a:ea typeface="Yu Gothic UI" panose="020B0500000000000000" pitchFamily="34" charset="-128"/>
              </a:rPr>
              <a:t>文件夾裡文件的參數，並寫入參數，以及根據設定值去做一些模式的切換，過程中會修改</a:t>
            </a:r>
            <a:r>
              <a:rPr lang="en-US" altLang="zh-TW" sz="1600" dirty="0">
                <a:latin typeface="Yu Gothic UI" panose="020B0500000000000000" pitchFamily="34" charset="-128"/>
                <a:ea typeface="Yu Gothic UI" panose="020B0500000000000000" pitchFamily="34" charset="-128"/>
              </a:rPr>
              <a:t>ksoc_global.py</a:t>
            </a:r>
            <a:r>
              <a:rPr lang="zh-TW" altLang="en-US" sz="1600" dirty="0">
                <a:latin typeface="Yu Gothic UI" panose="020B0500000000000000" pitchFamily="34" charset="-128"/>
                <a:ea typeface="Yu Gothic UI" panose="020B0500000000000000" pitchFamily="34" charset="-128"/>
              </a:rPr>
              <a:t> 裡的屬性。</a:t>
            </a:r>
            <a:endParaRPr lang="en-US" altLang="zh-TW" sz="1600" dirty="0">
              <a:latin typeface="Yu Gothic UI" panose="020B0500000000000000" pitchFamily="34" charset="-128"/>
              <a:ea typeface="Yu Gothic UI" panose="020B0500000000000000" pitchFamily="34" charset="-128"/>
            </a:endParaRPr>
          </a:p>
          <a:p>
            <a:pPr marL="457200" lvl="1" indent="0">
              <a:buNone/>
            </a:pPr>
            <a:endParaRPr lang="en-US" altLang="zh-TW" sz="1600" b="1" dirty="0">
              <a:latin typeface="Yu Gothic UI" panose="020B0500000000000000" pitchFamily="34" charset="-128"/>
              <a:ea typeface="Yu Gothic UI" panose="020B0500000000000000" pitchFamily="34" charset="-128"/>
            </a:endParaRPr>
          </a:p>
          <a:p>
            <a:pPr lvl="1"/>
            <a:r>
              <a:rPr lang="en-US" altLang="zh-TW" sz="1400" dirty="0">
                <a:latin typeface="Yu Gothic UI" panose="020B0500000000000000" pitchFamily="34" charset="-128"/>
                <a:ea typeface="Yu Gothic UI" panose="020B0500000000000000" pitchFamily="34" charset="-128"/>
              </a:rPr>
              <a:t>ExeclParsing.py </a:t>
            </a:r>
          </a:p>
          <a:p>
            <a:pPr lvl="1"/>
            <a:r>
              <a:rPr lang="en-US" altLang="zh-TW" sz="1400" dirty="0">
                <a:latin typeface="Yu Gothic UI" panose="020B0500000000000000" pitchFamily="34" charset="-128"/>
                <a:ea typeface="Yu Gothic UI" panose="020B0500000000000000" pitchFamily="34" charset="-128"/>
              </a:rPr>
              <a:t>PhaseCalibration.py</a:t>
            </a:r>
          </a:p>
          <a:p>
            <a:pPr lvl="1"/>
            <a:r>
              <a:rPr lang="en-US" altLang="zh-TW" sz="1400" dirty="0">
                <a:latin typeface="Yu Gothic UI" panose="020B0500000000000000" pitchFamily="34" charset="-128"/>
                <a:ea typeface="Yu Gothic UI" panose="020B0500000000000000" pitchFamily="34" charset="-128"/>
              </a:rPr>
              <a:t>ProcessList.py</a:t>
            </a:r>
          </a:p>
          <a:p>
            <a:pPr lvl="1"/>
            <a:r>
              <a:rPr lang="en-US" altLang="zh-TW" sz="1400" dirty="0">
                <a:latin typeface="Yu Gothic UI" panose="020B0500000000000000" pitchFamily="34" charset="-128"/>
                <a:ea typeface="Yu Gothic UI" panose="020B0500000000000000" pitchFamily="34" charset="-128"/>
              </a:rPr>
              <a:t>ScriptSetting.py</a:t>
            </a:r>
          </a:p>
          <a:p>
            <a:pPr lvl="1"/>
            <a:r>
              <a:rPr lang="en-US" altLang="zh-TW" sz="1400" dirty="0">
                <a:latin typeface="Yu Gothic UI" panose="020B0500000000000000" pitchFamily="34" charset="-128"/>
                <a:ea typeface="Yu Gothic UI" panose="020B0500000000000000" pitchFamily="34" charset="-128"/>
              </a:rPr>
              <a:t>SettingProccess.py</a:t>
            </a:r>
          </a:p>
          <a:p>
            <a:pPr lvl="1"/>
            <a:r>
              <a:rPr lang="en-US" altLang="zh-TW" sz="1400" dirty="0">
                <a:latin typeface="Yu Gothic UI" panose="020B0500000000000000" pitchFamily="34" charset="-128"/>
                <a:ea typeface="Yu Gothic UI" panose="020B0500000000000000" pitchFamily="34" charset="-128"/>
              </a:rPr>
              <a:t>sic_func.py</a:t>
            </a:r>
          </a:p>
          <a:p>
            <a:pPr lvl="1"/>
            <a:r>
              <a:rPr lang="en-US" altLang="zh-TW" sz="1400" dirty="0">
                <a:latin typeface="Yu Gothic UI" panose="020B0500000000000000" pitchFamily="34" charset="-128"/>
                <a:ea typeface="Yu Gothic UI" panose="020B0500000000000000" pitchFamily="34" charset="-128"/>
              </a:rPr>
              <a:t>Utilitys.py</a:t>
            </a: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en-US" altLang="zh-TW" sz="1800" dirty="0">
              <a:latin typeface="Yu Gothic UI" panose="020B0500000000000000" pitchFamily="34" charset="-128"/>
              <a:ea typeface="Yu Gothic UI" panose="020B0500000000000000" pitchFamily="34" charset="-128"/>
            </a:endParaRPr>
          </a:p>
          <a:p>
            <a:endParaRPr lang="zh-TW" altLang="en-US" sz="1800" dirty="0">
              <a:latin typeface="Yu Gothic UI" panose="020B0500000000000000" pitchFamily="34" charset="-128"/>
              <a:ea typeface="Yu Gothic UI" panose="020B0500000000000000" pitchFamily="34" charset="-128"/>
            </a:endParaRPr>
          </a:p>
        </p:txBody>
      </p:sp>
      <p:sp>
        <p:nvSpPr>
          <p:cNvPr id="2" name="標題 1"/>
          <p:cNvSpPr>
            <a:spLocks noGrp="1"/>
          </p:cNvSpPr>
          <p:nvPr>
            <p:ph type="title"/>
          </p:nvPr>
        </p:nvSpPr>
        <p:spPr/>
        <p:txBody>
          <a:bodyPr>
            <a:normAutofit/>
          </a:bodyPr>
          <a:lstStyle/>
          <a:p>
            <a:r>
              <a:rPr lang="zh-TW" altLang="en-US" sz="2800" b="1" dirty="0">
                <a:latin typeface="Arial" panose="020B0604020202020204" pitchFamily="34" charset="0"/>
                <a:ea typeface="微軟正黑體" panose="020B0604030504040204" pitchFamily="34" charset="-120"/>
              </a:rPr>
              <a:t>模組</a:t>
            </a:r>
          </a:p>
        </p:txBody>
      </p:sp>
    </p:spTree>
    <p:extLst>
      <p:ext uri="{BB962C8B-B14F-4D97-AF65-F5344CB8AC3E}">
        <p14:creationId xmlns:p14="http://schemas.microsoft.com/office/powerpoint/2010/main" val="242912016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3961</TotalTime>
  <Words>1787</Words>
  <Application>Microsoft Office PowerPoint</Application>
  <PresentationFormat>寬螢幕</PresentationFormat>
  <Paragraphs>346</Paragraphs>
  <Slides>26</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26</vt:i4>
      </vt:variant>
    </vt:vector>
  </HeadingPairs>
  <TitlesOfParts>
    <vt:vector size="33" baseType="lpstr">
      <vt:lpstr>Yu Gothic UI</vt:lpstr>
      <vt:lpstr>微軟正黑體</vt:lpstr>
      <vt:lpstr>Arial</vt:lpstr>
      <vt:lpstr>Calibri</vt:lpstr>
      <vt:lpstr>Calibri Light</vt:lpstr>
      <vt:lpstr>Candara</vt:lpstr>
      <vt:lpstr>Office 佈景主題</vt:lpstr>
      <vt:lpstr>KKT Module user guide</vt:lpstr>
      <vt:lpstr>Contents</vt:lpstr>
      <vt:lpstr>動機&amp;目標</vt:lpstr>
      <vt:lpstr>安裝環境(1/3)</vt:lpstr>
      <vt:lpstr>安裝環境(2/3)</vt:lpstr>
      <vt:lpstr>安裝環境(3/3)</vt:lpstr>
      <vt:lpstr>模組</vt:lpstr>
      <vt:lpstr>模組</vt:lpstr>
      <vt:lpstr>模組</vt:lpstr>
      <vt:lpstr>模組</vt:lpstr>
      <vt:lpstr>模組</vt:lpstr>
      <vt:lpstr>模組</vt:lpstr>
      <vt:lpstr>模組</vt:lpstr>
      <vt:lpstr>模組</vt:lpstr>
      <vt:lpstr>模組</vt:lpstr>
      <vt:lpstr>模組</vt:lpstr>
      <vt:lpstr>模組</vt:lpstr>
      <vt:lpstr>模組</vt:lpstr>
      <vt:lpstr>模組</vt:lpstr>
      <vt:lpstr>拿取數據範例(1/5)</vt:lpstr>
      <vt:lpstr>拿取數據範例(2/5)</vt:lpstr>
      <vt:lpstr>拿取數據範例(3/5)</vt:lpstr>
      <vt:lpstr>拿取數據範例(4/5)</vt:lpstr>
      <vt:lpstr>拿取數據範例(5/5)</vt:lpstr>
      <vt:lpstr>Git lab 路徑</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Katrina Mo</dc:creator>
  <cp:lastModifiedBy>Eric Li</cp:lastModifiedBy>
  <cp:revision>60</cp:revision>
  <dcterms:created xsi:type="dcterms:W3CDTF">2021-01-29T01:46:06Z</dcterms:created>
  <dcterms:modified xsi:type="dcterms:W3CDTF">2021-10-15T11:02:21Z</dcterms:modified>
</cp:coreProperties>
</file>